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74" r:id="rId7"/>
    <p:sldId id="262" r:id="rId8"/>
    <p:sldId id="263" r:id="rId9"/>
    <p:sldId id="264" r:id="rId10"/>
    <p:sldId id="261" r:id="rId11"/>
    <p:sldId id="269" r:id="rId12"/>
    <p:sldId id="271" r:id="rId13"/>
    <p:sldId id="272" r:id="rId14"/>
    <p:sldId id="273" r:id="rId15"/>
    <p:sldId id="265" r:id="rId16"/>
    <p:sldId id="268" r:id="rId17"/>
    <p:sldId id="275" r:id="rId18"/>
    <p:sldId id="266" r:id="rId19"/>
    <p:sldId id="267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ED910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8464" autoAdjust="0"/>
  </p:normalViewPr>
  <p:slideViewPr>
    <p:cSldViewPr>
      <p:cViewPr varScale="1">
        <p:scale>
          <a:sx n="80" d="100"/>
          <a:sy n="80" d="100"/>
        </p:scale>
        <p:origin x="-7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774519D-DF82-4758-A0FF-708259D55C0B}" type="datetimeFigureOut">
              <a:rPr lang="en-US"/>
              <a:pPr>
                <a:defRPr/>
              </a:pPr>
              <a:t>12/14/2010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AF1CB25-410F-4EF0-900C-CE39249833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Advantages: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Requires little preparation by the teacher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Very easy to evaluate – either you participated or you didn’t.  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Give feedback –sticker or stamp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Opportunity for students to stop and think, access prior knowledge, develop questions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When used </a:t>
            </a:r>
            <a:r>
              <a:rPr lang="en-US" b="1" dirty="0" smtClean="0"/>
              <a:t>Before</a:t>
            </a:r>
            <a:r>
              <a:rPr lang="en-US" dirty="0" smtClean="0"/>
              <a:t> instruction provides a formative assessment to make decisions about how to teach lesson. 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Gives an advantage to the quiet, less verbal student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Disadvantages: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Does not directly improve specific writing skills (word choice, sentence variety, organization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20BC0B-602D-4191-B0CF-634A3319DAE7}" type="slidenum">
              <a:rPr lang="en-US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Does not improve writing skills.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56DEF2-B3C2-43E5-8C5A-143FD8C40CB7}" type="slidenum">
              <a:rPr lang="en-US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1. The less mature the writer, the more specific the FCA should be.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ex: Three examples from the text rather than sufficient support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    one short (10 or fewer words), medium and long sentence (21 words or longer) rather than “sentence variety”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2. Should encourage better writing rather than to avoid making mistakes.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3. Mixed criteria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 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35C075F-AA00-403B-B517-2A0E4E6AB79A}" type="slidenum">
              <a:rPr lang="en-US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Not focusing on EVERY error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FCA may be weighted in grading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3- 5 times per week over all classes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8C95F58-3546-494A-A3D2-B63D9670E5E2}" type="slidenum">
              <a:rPr lang="en-US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Results in a product everyone can appreciate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Opportunity to use all skills and talents to the fullest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Disadvantages: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Time consuming for teacher and student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Evaluation difficult b/c so many criteria</a:t>
            </a:r>
          </a:p>
          <a:p>
            <a:pPr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035C2C-DD6D-451D-BC5D-9B5CDC58B9C0}" type="slidenum">
              <a:rPr lang="en-US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1663700" y="3327400"/>
            <a:ext cx="7480300" cy="3087688"/>
          </a:xfrm>
          <a:custGeom>
            <a:avLst/>
            <a:gdLst/>
            <a:ahLst/>
            <a:cxnLst>
              <a:cxn ang="0">
                <a:pos x="104" y="1944"/>
              </a:cxn>
              <a:cxn ang="0">
                <a:pos x="144" y="1912"/>
              </a:cxn>
              <a:cxn ang="0">
                <a:pos x="1320" y="1568"/>
              </a:cxn>
              <a:cxn ang="0">
                <a:pos x="2000" y="1264"/>
              </a:cxn>
              <a:cxn ang="0">
                <a:pos x="2104" y="1208"/>
              </a:cxn>
              <a:cxn ang="0">
                <a:pos x="2312" y="1056"/>
              </a:cxn>
              <a:cxn ang="0">
                <a:pos x="2416" y="936"/>
              </a:cxn>
              <a:cxn ang="0">
                <a:pos x="2464" y="824"/>
              </a:cxn>
              <a:cxn ang="0">
                <a:pos x="3376" y="504"/>
              </a:cxn>
              <a:cxn ang="0">
                <a:pos x="3648" y="496"/>
              </a:cxn>
              <a:cxn ang="0">
                <a:pos x="4160" y="400"/>
              </a:cxn>
              <a:cxn ang="0">
                <a:pos x="4416" y="304"/>
              </a:cxn>
              <a:cxn ang="0">
                <a:pos x="4472" y="296"/>
              </a:cxn>
              <a:cxn ang="0">
                <a:pos x="4711" y="224"/>
              </a:cxn>
              <a:cxn ang="0">
                <a:pos x="4711" y="0"/>
              </a:cxn>
              <a:cxn ang="0">
                <a:pos x="2440" y="768"/>
              </a:cxn>
              <a:cxn ang="0">
                <a:pos x="2232" y="760"/>
              </a:cxn>
              <a:cxn ang="0">
                <a:pos x="1784" y="808"/>
              </a:cxn>
              <a:cxn ang="0">
                <a:pos x="1600" y="848"/>
              </a:cxn>
              <a:cxn ang="0">
                <a:pos x="760" y="1056"/>
              </a:cxn>
              <a:cxn ang="0">
                <a:pos x="0" y="1288"/>
              </a:cxn>
              <a:cxn ang="0">
                <a:pos x="104" y="1384"/>
              </a:cxn>
              <a:cxn ang="0">
                <a:pos x="104" y="1944"/>
              </a:cxn>
            </a:cxnLst>
            <a:rect l="0" t="0" r="r" b="b"/>
            <a:pathLst>
              <a:path w="4712" h="1945">
                <a:moveTo>
                  <a:pt x="104" y="1944"/>
                </a:moveTo>
                <a:lnTo>
                  <a:pt x="144" y="1912"/>
                </a:lnTo>
                <a:lnTo>
                  <a:pt x="1320" y="1568"/>
                </a:lnTo>
                <a:lnTo>
                  <a:pt x="2000" y="1264"/>
                </a:lnTo>
                <a:lnTo>
                  <a:pt x="2104" y="1208"/>
                </a:lnTo>
                <a:lnTo>
                  <a:pt x="2312" y="1056"/>
                </a:lnTo>
                <a:lnTo>
                  <a:pt x="2416" y="936"/>
                </a:lnTo>
                <a:lnTo>
                  <a:pt x="2464" y="824"/>
                </a:lnTo>
                <a:lnTo>
                  <a:pt x="3376" y="504"/>
                </a:lnTo>
                <a:lnTo>
                  <a:pt x="3648" y="496"/>
                </a:lnTo>
                <a:lnTo>
                  <a:pt x="4160" y="400"/>
                </a:lnTo>
                <a:lnTo>
                  <a:pt x="4416" y="304"/>
                </a:lnTo>
                <a:lnTo>
                  <a:pt x="4472" y="296"/>
                </a:lnTo>
                <a:lnTo>
                  <a:pt x="4711" y="224"/>
                </a:lnTo>
                <a:lnTo>
                  <a:pt x="4711" y="0"/>
                </a:lnTo>
                <a:lnTo>
                  <a:pt x="2440" y="768"/>
                </a:lnTo>
                <a:lnTo>
                  <a:pt x="2232" y="760"/>
                </a:lnTo>
                <a:lnTo>
                  <a:pt x="1784" y="808"/>
                </a:lnTo>
                <a:lnTo>
                  <a:pt x="1600" y="848"/>
                </a:lnTo>
                <a:lnTo>
                  <a:pt x="760" y="1056"/>
                </a:lnTo>
                <a:lnTo>
                  <a:pt x="0" y="1288"/>
                </a:lnTo>
                <a:lnTo>
                  <a:pt x="104" y="1384"/>
                </a:lnTo>
                <a:lnTo>
                  <a:pt x="104" y="1944"/>
                </a:lnTo>
              </a:path>
            </a:pathLst>
          </a:custGeom>
          <a:solidFill>
            <a:srgbClr val="00000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123825" y="165100"/>
            <a:ext cx="2471738" cy="6400800"/>
            <a:chOff x="78" y="104"/>
            <a:chExt cx="1557" cy="4032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78" y="3089"/>
              <a:ext cx="1097" cy="1047"/>
              <a:chOff x="78" y="3089"/>
              <a:chExt cx="1097" cy="1047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auto">
              <a:xfrm>
                <a:off x="82" y="3476"/>
                <a:ext cx="1085" cy="513"/>
              </a:xfrm>
              <a:prstGeom prst="rect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1" name="Oval 6"/>
              <p:cNvSpPr>
                <a:spLocks noChangeArrowheads="1"/>
              </p:cNvSpPr>
              <p:nvPr/>
            </p:nvSpPr>
            <p:spPr bwMode="auto">
              <a:xfrm>
                <a:off x="87" y="3826"/>
                <a:ext cx="1084" cy="310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2" name="Oval 7"/>
              <p:cNvSpPr>
                <a:spLocks noChangeArrowheads="1"/>
              </p:cNvSpPr>
              <p:nvPr/>
            </p:nvSpPr>
            <p:spPr bwMode="auto">
              <a:xfrm>
                <a:off x="90" y="3350"/>
                <a:ext cx="1085" cy="209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3" name="AutoShape 8"/>
              <p:cNvSpPr>
                <a:spLocks noChangeArrowheads="1"/>
              </p:cNvSpPr>
              <p:nvPr/>
            </p:nvSpPr>
            <p:spPr bwMode="auto">
              <a:xfrm flipV="1">
                <a:off x="78" y="3191"/>
                <a:ext cx="1089" cy="255"/>
              </a:xfrm>
              <a:custGeom>
                <a:avLst/>
                <a:gdLst>
                  <a:gd name="G0" fmla="+- 5399 0 0"/>
                  <a:gd name="G1" fmla="+- 21600 0 5399"/>
                  <a:gd name="G2" fmla="*/ 5399 1 2"/>
                  <a:gd name="G3" fmla="+- 21600 0 G2"/>
                  <a:gd name="G4" fmla="+/ 5399 21600 2"/>
                  <a:gd name="G5" fmla="+/ G1 0 2"/>
                  <a:gd name="G6" fmla="*/ 21600 21600 5399"/>
                  <a:gd name="G7" fmla="*/ G6 1 2"/>
                  <a:gd name="G8" fmla="+- 21600 0 G7"/>
                  <a:gd name="G9" fmla="*/ 21600 1 2"/>
                  <a:gd name="G10" fmla="+- 5399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399" y="21600"/>
                    </a:lnTo>
                    <a:lnTo>
                      <a:pt x="162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168" y="3221"/>
                <a:ext cx="281" cy="863"/>
              </a:xfrm>
              <a:custGeom>
                <a:avLst/>
                <a:gdLst/>
                <a:ahLst/>
                <a:cxnLst>
                  <a:cxn ang="0">
                    <a:pos x="171" y="0"/>
                  </a:cxn>
                  <a:cxn ang="0">
                    <a:pos x="0" y="241"/>
                  </a:cxn>
                  <a:cxn ang="0">
                    <a:pos x="0" y="818"/>
                  </a:cxn>
                  <a:cxn ang="0">
                    <a:pos x="90" y="844"/>
                  </a:cxn>
                  <a:cxn ang="0">
                    <a:pos x="153" y="853"/>
                  </a:cxn>
                  <a:cxn ang="0">
                    <a:pos x="230" y="862"/>
                  </a:cxn>
                  <a:cxn ang="0">
                    <a:pos x="230" y="294"/>
                  </a:cxn>
                  <a:cxn ang="0">
                    <a:pos x="280" y="21"/>
                  </a:cxn>
                  <a:cxn ang="0">
                    <a:pos x="256" y="21"/>
                  </a:cxn>
                  <a:cxn ang="0">
                    <a:pos x="204" y="13"/>
                  </a:cxn>
                  <a:cxn ang="0">
                    <a:pos x="171" y="0"/>
                  </a:cxn>
                </a:cxnLst>
                <a:rect l="0" t="0" r="r" b="b"/>
                <a:pathLst>
                  <a:path w="281" h="863">
                    <a:moveTo>
                      <a:pt x="171" y="0"/>
                    </a:moveTo>
                    <a:lnTo>
                      <a:pt x="0" y="241"/>
                    </a:lnTo>
                    <a:lnTo>
                      <a:pt x="0" y="818"/>
                    </a:lnTo>
                    <a:lnTo>
                      <a:pt x="90" y="844"/>
                    </a:lnTo>
                    <a:lnTo>
                      <a:pt x="153" y="853"/>
                    </a:lnTo>
                    <a:lnTo>
                      <a:pt x="230" y="862"/>
                    </a:lnTo>
                    <a:lnTo>
                      <a:pt x="230" y="294"/>
                    </a:lnTo>
                    <a:lnTo>
                      <a:pt x="280" y="21"/>
                    </a:lnTo>
                    <a:lnTo>
                      <a:pt x="256" y="21"/>
                    </a:lnTo>
                    <a:lnTo>
                      <a:pt x="204" y="13"/>
                    </a:lnTo>
                    <a:lnTo>
                      <a:pt x="171" y="0"/>
                    </a:lnTo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5" name="Oval 10"/>
              <p:cNvSpPr>
                <a:spLocks noChangeArrowheads="1"/>
              </p:cNvSpPr>
              <p:nvPr/>
            </p:nvSpPr>
            <p:spPr bwMode="auto">
              <a:xfrm>
                <a:off x="106" y="3350"/>
                <a:ext cx="1038" cy="189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6" name="Freeform 11"/>
              <p:cNvSpPr>
                <a:spLocks/>
              </p:cNvSpPr>
              <p:nvPr/>
            </p:nvSpPr>
            <p:spPr bwMode="auto">
              <a:xfrm>
                <a:off x="223" y="3261"/>
                <a:ext cx="132" cy="801"/>
              </a:xfrm>
              <a:custGeom>
                <a:avLst/>
                <a:gdLst/>
                <a:ahLst/>
                <a:cxnLst>
                  <a:cxn ang="0">
                    <a:pos x="0" y="254"/>
                  </a:cxn>
                  <a:cxn ang="0">
                    <a:pos x="0" y="795"/>
                  </a:cxn>
                  <a:cxn ang="0">
                    <a:pos x="40" y="800"/>
                  </a:cxn>
                  <a:cxn ang="0">
                    <a:pos x="40" y="263"/>
                  </a:cxn>
                  <a:cxn ang="0">
                    <a:pos x="131" y="8"/>
                  </a:cxn>
                  <a:cxn ang="0">
                    <a:pos x="114" y="0"/>
                  </a:cxn>
                  <a:cxn ang="0">
                    <a:pos x="0" y="254"/>
                  </a:cxn>
                </a:cxnLst>
                <a:rect l="0" t="0" r="r" b="b"/>
                <a:pathLst>
                  <a:path w="132" h="801">
                    <a:moveTo>
                      <a:pt x="0" y="254"/>
                    </a:moveTo>
                    <a:lnTo>
                      <a:pt x="0" y="795"/>
                    </a:lnTo>
                    <a:lnTo>
                      <a:pt x="40" y="800"/>
                    </a:lnTo>
                    <a:lnTo>
                      <a:pt x="40" y="263"/>
                    </a:lnTo>
                    <a:lnTo>
                      <a:pt x="131" y="8"/>
                    </a:lnTo>
                    <a:lnTo>
                      <a:pt x="114" y="0"/>
                    </a:lnTo>
                    <a:lnTo>
                      <a:pt x="0" y="254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17" name="Freeform 12"/>
              <p:cNvSpPr>
                <a:spLocks/>
              </p:cNvSpPr>
              <p:nvPr/>
            </p:nvSpPr>
            <p:spPr bwMode="auto">
              <a:xfrm>
                <a:off x="914" y="3239"/>
                <a:ext cx="245" cy="797"/>
              </a:xfrm>
              <a:custGeom>
                <a:avLst/>
                <a:gdLst/>
                <a:ahLst/>
                <a:cxnLst>
                  <a:cxn ang="0">
                    <a:pos x="244" y="224"/>
                  </a:cxn>
                  <a:cxn ang="0">
                    <a:pos x="244" y="765"/>
                  </a:cxn>
                  <a:cxn ang="0">
                    <a:pos x="203" y="796"/>
                  </a:cxn>
                  <a:cxn ang="0">
                    <a:pos x="203" y="233"/>
                  </a:cxn>
                  <a:cxn ang="0">
                    <a:pos x="0" y="8"/>
                  </a:cxn>
                  <a:cxn ang="0">
                    <a:pos x="18" y="0"/>
                  </a:cxn>
                  <a:cxn ang="0">
                    <a:pos x="244" y="224"/>
                  </a:cxn>
                </a:cxnLst>
                <a:rect l="0" t="0" r="r" b="b"/>
                <a:pathLst>
                  <a:path w="245" h="797">
                    <a:moveTo>
                      <a:pt x="244" y="224"/>
                    </a:moveTo>
                    <a:lnTo>
                      <a:pt x="244" y="765"/>
                    </a:lnTo>
                    <a:lnTo>
                      <a:pt x="203" y="796"/>
                    </a:lnTo>
                    <a:lnTo>
                      <a:pt x="203" y="233"/>
                    </a:lnTo>
                    <a:lnTo>
                      <a:pt x="0" y="8"/>
                    </a:lnTo>
                    <a:lnTo>
                      <a:pt x="18" y="0"/>
                    </a:lnTo>
                    <a:lnTo>
                      <a:pt x="244" y="224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grpSp>
            <p:nvGrpSpPr>
              <p:cNvPr id="18" name="Group 13"/>
              <p:cNvGrpSpPr>
                <a:grpSpLocks/>
              </p:cNvGrpSpPr>
              <p:nvPr/>
            </p:nvGrpSpPr>
            <p:grpSpPr bwMode="auto">
              <a:xfrm>
                <a:off x="294" y="3089"/>
                <a:ext cx="665" cy="185"/>
                <a:chOff x="294" y="3089"/>
                <a:chExt cx="665" cy="185"/>
              </a:xfrm>
            </p:grpSpPr>
            <p:sp>
              <p:nvSpPr>
                <p:cNvPr id="24" name="Oval 14"/>
                <p:cNvSpPr>
                  <a:spLocks noChangeArrowheads="1"/>
                </p:cNvSpPr>
                <p:nvPr/>
              </p:nvSpPr>
              <p:spPr bwMode="auto">
                <a:xfrm>
                  <a:off x="294" y="3089"/>
                  <a:ext cx="665" cy="185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590000"/>
                    </a:gs>
                    <a:gs pos="50000">
                      <a:schemeClr val="bg1"/>
                    </a:gs>
                    <a:gs pos="100000">
                      <a:srgbClr val="590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5" name="Oval 15"/>
                <p:cNvSpPr>
                  <a:spLocks noChangeArrowheads="1"/>
                </p:cNvSpPr>
                <p:nvPr/>
              </p:nvSpPr>
              <p:spPr bwMode="auto">
                <a:xfrm>
                  <a:off x="299" y="3089"/>
                  <a:ext cx="650" cy="154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590000"/>
                    </a:gs>
                    <a:gs pos="50000">
                      <a:schemeClr val="bg1"/>
                    </a:gs>
                    <a:gs pos="100000">
                      <a:srgbClr val="590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  <p:sp>
              <p:nvSpPr>
                <p:cNvPr id="26" name="Oval 16"/>
                <p:cNvSpPr>
                  <a:spLocks noChangeArrowheads="1"/>
                </p:cNvSpPr>
                <p:nvPr/>
              </p:nvSpPr>
              <p:spPr bwMode="auto">
                <a:xfrm>
                  <a:off x="355" y="3111"/>
                  <a:ext cx="554" cy="99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590000"/>
                    </a:gs>
                    <a:gs pos="50000">
                      <a:schemeClr val="bg1"/>
                    </a:gs>
                    <a:gs pos="100000">
                      <a:srgbClr val="590000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dirty="0"/>
                </a:p>
              </p:txBody>
            </p:sp>
          </p:grpSp>
          <p:sp>
            <p:nvSpPr>
              <p:cNvPr id="19" name="Freeform 17"/>
              <p:cNvSpPr>
                <a:spLocks/>
              </p:cNvSpPr>
              <p:nvPr/>
            </p:nvSpPr>
            <p:spPr bwMode="auto">
              <a:xfrm>
                <a:off x="123" y="3464"/>
                <a:ext cx="322" cy="7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9" y="30"/>
                  </a:cxn>
                  <a:cxn ang="0">
                    <a:pos x="85" y="44"/>
                  </a:cxn>
                  <a:cxn ang="0">
                    <a:pos x="153" y="61"/>
                  </a:cxn>
                  <a:cxn ang="0">
                    <a:pos x="212" y="70"/>
                  </a:cxn>
                  <a:cxn ang="0">
                    <a:pos x="275" y="75"/>
                  </a:cxn>
                  <a:cxn ang="0">
                    <a:pos x="321" y="70"/>
                  </a:cxn>
                  <a:cxn ang="0">
                    <a:pos x="248" y="61"/>
                  </a:cxn>
                  <a:cxn ang="0">
                    <a:pos x="171" y="44"/>
                  </a:cxn>
                  <a:cxn ang="0">
                    <a:pos x="94" y="22"/>
                  </a:cxn>
                  <a:cxn ang="0">
                    <a:pos x="31" y="4"/>
                  </a:cxn>
                  <a:cxn ang="0">
                    <a:pos x="0" y="0"/>
                  </a:cxn>
                </a:cxnLst>
                <a:rect l="0" t="0" r="r" b="b"/>
                <a:pathLst>
                  <a:path w="322" h="76">
                    <a:moveTo>
                      <a:pt x="0" y="0"/>
                    </a:moveTo>
                    <a:lnTo>
                      <a:pt x="49" y="30"/>
                    </a:lnTo>
                    <a:lnTo>
                      <a:pt x="85" y="44"/>
                    </a:lnTo>
                    <a:lnTo>
                      <a:pt x="153" y="61"/>
                    </a:lnTo>
                    <a:lnTo>
                      <a:pt x="212" y="70"/>
                    </a:lnTo>
                    <a:lnTo>
                      <a:pt x="275" y="75"/>
                    </a:lnTo>
                    <a:lnTo>
                      <a:pt x="321" y="70"/>
                    </a:lnTo>
                    <a:lnTo>
                      <a:pt x="248" y="61"/>
                    </a:lnTo>
                    <a:lnTo>
                      <a:pt x="171" y="44"/>
                    </a:lnTo>
                    <a:lnTo>
                      <a:pt x="94" y="22"/>
                    </a:lnTo>
                    <a:lnTo>
                      <a:pt x="31" y="4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" name="Freeform 18"/>
              <p:cNvSpPr>
                <a:spLocks/>
              </p:cNvSpPr>
              <p:nvPr/>
            </p:nvSpPr>
            <p:spPr bwMode="auto">
              <a:xfrm>
                <a:off x="715" y="3091"/>
                <a:ext cx="181" cy="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5" y="8"/>
                  </a:cxn>
                  <a:cxn ang="0">
                    <a:pos x="139" y="21"/>
                  </a:cxn>
                  <a:cxn ang="0">
                    <a:pos x="180" y="34"/>
                  </a:cxn>
                  <a:cxn ang="0">
                    <a:pos x="166" y="48"/>
                  </a:cxn>
                  <a:cxn ang="0">
                    <a:pos x="126" y="30"/>
                  </a:cxn>
                  <a:cxn ang="0">
                    <a:pos x="67" y="17"/>
                  </a:cxn>
                  <a:cxn ang="0">
                    <a:pos x="9" y="17"/>
                  </a:cxn>
                  <a:cxn ang="0">
                    <a:pos x="0" y="0"/>
                  </a:cxn>
                </a:cxnLst>
                <a:rect l="0" t="0" r="r" b="b"/>
                <a:pathLst>
                  <a:path w="181" h="49">
                    <a:moveTo>
                      <a:pt x="0" y="0"/>
                    </a:moveTo>
                    <a:lnTo>
                      <a:pt x="85" y="8"/>
                    </a:lnTo>
                    <a:lnTo>
                      <a:pt x="139" y="21"/>
                    </a:lnTo>
                    <a:lnTo>
                      <a:pt x="180" y="34"/>
                    </a:lnTo>
                    <a:lnTo>
                      <a:pt x="166" y="48"/>
                    </a:lnTo>
                    <a:lnTo>
                      <a:pt x="126" y="30"/>
                    </a:lnTo>
                    <a:lnTo>
                      <a:pt x="67" y="17"/>
                    </a:lnTo>
                    <a:lnTo>
                      <a:pt x="9" y="1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auto">
              <a:xfrm>
                <a:off x="842" y="3342"/>
                <a:ext cx="181" cy="4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85" y="8"/>
                  </a:cxn>
                  <a:cxn ang="0">
                    <a:pos x="139" y="21"/>
                  </a:cxn>
                  <a:cxn ang="0">
                    <a:pos x="180" y="34"/>
                  </a:cxn>
                  <a:cxn ang="0">
                    <a:pos x="166" y="48"/>
                  </a:cxn>
                  <a:cxn ang="0">
                    <a:pos x="126" y="30"/>
                  </a:cxn>
                  <a:cxn ang="0">
                    <a:pos x="67" y="17"/>
                  </a:cxn>
                  <a:cxn ang="0">
                    <a:pos x="9" y="17"/>
                  </a:cxn>
                  <a:cxn ang="0">
                    <a:pos x="0" y="0"/>
                  </a:cxn>
                </a:cxnLst>
                <a:rect l="0" t="0" r="r" b="b"/>
                <a:pathLst>
                  <a:path w="181" h="49">
                    <a:moveTo>
                      <a:pt x="0" y="0"/>
                    </a:moveTo>
                    <a:lnTo>
                      <a:pt x="85" y="8"/>
                    </a:lnTo>
                    <a:lnTo>
                      <a:pt x="139" y="21"/>
                    </a:lnTo>
                    <a:lnTo>
                      <a:pt x="180" y="34"/>
                    </a:lnTo>
                    <a:lnTo>
                      <a:pt x="166" y="48"/>
                    </a:lnTo>
                    <a:lnTo>
                      <a:pt x="126" y="30"/>
                    </a:lnTo>
                    <a:lnTo>
                      <a:pt x="67" y="17"/>
                    </a:lnTo>
                    <a:lnTo>
                      <a:pt x="9" y="17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auto">
              <a:xfrm>
                <a:off x="322" y="3175"/>
                <a:ext cx="181" cy="49"/>
              </a:xfrm>
              <a:custGeom>
                <a:avLst/>
                <a:gdLst/>
                <a:ahLst/>
                <a:cxnLst>
                  <a:cxn ang="0">
                    <a:pos x="180" y="48"/>
                  </a:cxn>
                  <a:cxn ang="0">
                    <a:pos x="94" y="39"/>
                  </a:cxn>
                  <a:cxn ang="0">
                    <a:pos x="40" y="26"/>
                  </a:cxn>
                  <a:cxn ang="0">
                    <a:pos x="0" y="13"/>
                  </a:cxn>
                  <a:cxn ang="0">
                    <a:pos x="13" y="0"/>
                  </a:cxn>
                  <a:cxn ang="0">
                    <a:pos x="54" y="17"/>
                  </a:cxn>
                  <a:cxn ang="0">
                    <a:pos x="112" y="30"/>
                  </a:cxn>
                  <a:cxn ang="0">
                    <a:pos x="171" y="30"/>
                  </a:cxn>
                  <a:cxn ang="0">
                    <a:pos x="180" y="48"/>
                  </a:cxn>
                </a:cxnLst>
                <a:rect l="0" t="0" r="r" b="b"/>
                <a:pathLst>
                  <a:path w="181" h="49">
                    <a:moveTo>
                      <a:pt x="180" y="48"/>
                    </a:moveTo>
                    <a:lnTo>
                      <a:pt x="94" y="39"/>
                    </a:lnTo>
                    <a:lnTo>
                      <a:pt x="40" y="26"/>
                    </a:lnTo>
                    <a:lnTo>
                      <a:pt x="0" y="13"/>
                    </a:lnTo>
                    <a:lnTo>
                      <a:pt x="13" y="0"/>
                    </a:lnTo>
                    <a:lnTo>
                      <a:pt x="54" y="17"/>
                    </a:lnTo>
                    <a:lnTo>
                      <a:pt x="112" y="30"/>
                    </a:lnTo>
                    <a:lnTo>
                      <a:pt x="171" y="30"/>
                    </a:lnTo>
                    <a:lnTo>
                      <a:pt x="180" y="48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auto">
              <a:xfrm>
                <a:off x="516" y="3274"/>
                <a:ext cx="200" cy="230"/>
              </a:xfrm>
              <a:custGeom>
                <a:avLst/>
                <a:gdLst/>
                <a:ahLst/>
                <a:cxnLst>
                  <a:cxn ang="0">
                    <a:pos x="104" y="4"/>
                  </a:cxn>
                  <a:cxn ang="0">
                    <a:pos x="199" y="0"/>
                  </a:cxn>
                  <a:cxn ang="0">
                    <a:pos x="162" y="79"/>
                  </a:cxn>
                  <a:cxn ang="0">
                    <a:pos x="144" y="127"/>
                  </a:cxn>
                  <a:cxn ang="0">
                    <a:pos x="117" y="171"/>
                  </a:cxn>
                  <a:cxn ang="0">
                    <a:pos x="104" y="229"/>
                  </a:cxn>
                  <a:cxn ang="0">
                    <a:pos x="0" y="229"/>
                  </a:cxn>
                  <a:cxn ang="0">
                    <a:pos x="18" y="176"/>
                  </a:cxn>
                  <a:cxn ang="0">
                    <a:pos x="63" y="123"/>
                  </a:cxn>
                  <a:cxn ang="0">
                    <a:pos x="72" y="79"/>
                  </a:cxn>
                  <a:cxn ang="0">
                    <a:pos x="90" y="35"/>
                  </a:cxn>
                  <a:cxn ang="0">
                    <a:pos x="104" y="4"/>
                  </a:cxn>
                </a:cxnLst>
                <a:rect l="0" t="0" r="r" b="b"/>
                <a:pathLst>
                  <a:path w="200" h="230">
                    <a:moveTo>
                      <a:pt x="104" y="4"/>
                    </a:moveTo>
                    <a:lnTo>
                      <a:pt x="199" y="0"/>
                    </a:lnTo>
                    <a:lnTo>
                      <a:pt x="162" y="79"/>
                    </a:lnTo>
                    <a:lnTo>
                      <a:pt x="144" y="127"/>
                    </a:lnTo>
                    <a:lnTo>
                      <a:pt x="117" y="171"/>
                    </a:lnTo>
                    <a:lnTo>
                      <a:pt x="104" y="229"/>
                    </a:lnTo>
                    <a:lnTo>
                      <a:pt x="0" y="229"/>
                    </a:lnTo>
                    <a:lnTo>
                      <a:pt x="18" y="176"/>
                    </a:lnTo>
                    <a:lnTo>
                      <a:pt x="63" y="123"/>
                    </a:lnTo>
                    <a:lnTo>
                      <a:pt x="72" y="79"/>
                    </a:lnTo>
                    <a:lnTo>
                      <a:pt x="90" y="35"/>
                    </a:lnTo>
                    <a:lnTo>
                      <a:pt x="104" y="4"/>
                    </a:lnTo>
                  </a:path>
                </a:pathLst>
              </a:custGeom>
              <a:gradFill rotWithShape="0">
                <a:gsLst>
                  <a:gs pos="0">
                    <a:srgbClr val="B36666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grpSp>
          <p:nvGrpSpPr>
            <p:cNvPr id="7" name="Group 22"/>
            <p:cNvGrpSpPr>
              <a:grpSpLocks/>
            </p:cNvGrpSpPr>
            <p:nvPr/>
          </p:nvGrpSpPr>
          <p:grpSpPr bwMode="auto">
            <a:xfrm>
              <a:off x="630" y="104"/>
              <a:ext cx="1005" cy="3081"/>
              <a:chOff x="630" y="104"/>
              <a:chExt cx="1005" cy="3081"/>
            </a:xfrm>
          </p:grpSpPr>
          <p:sp>
            <p:nvSpPr>
              <p:cNvPr id="8" name="Freeform 23"/>
              <p:cNvSpPr>
                <a:spLocks/>
              </p:cNvSpPr>
              <p:nvPr/>
            </p:nvSpPr>
            <p:spPr bwMode="auto">
              <a:xfrm>
                <a:off x="873" y="104"/>
                <a:ext cx="762" cy="2316"/>
              </a:xfrm>
              <a:custGeom>
                <a:avLst/>
                <a:gdLst/>
                <a:ahLst/>
                <a:cxnLst>
                  <a:cxn ang="0">
                    <a:pos x="598" y="140"/>
                  </a:cxn>
                  <a:cxn ang="0">
                    <a:pos x="523" y="358"/>
                  </a:cxn>
                  <a:cxn ang="0">
                    <a:pos x="440" y="644"/>
                  </a:cxn>
                  <a:cxn ang="0">
                    <a:pos x="354" y="916"/>
                  </a:cxn>
                  <a:cxn ang="0">
                    <a:pos x="257" y="1286"/>
                  </a:cxn>
                  <a:cxn ang="0">
                    <a:pos x="130" y="1703"/>
                  </a:cxn>
                  <a:cxn ang="0">
                    <a:pos x="51" y="2079"/>
                  </a:cxn>
                  <a:cxn ang="0">
                    <a:pos x="15" y="2224"/>
                  </a:cxn>
                  <a:cxn ang="0">
                    <a:pos x="0" y="2315"/>
                  </a:cxn>
                  <a:cxn ang="0">
                    <a:pos x="63" y="2264"/>
                  </a:cxn>
                  <a:cxn ang="0">
                    <a:pos x="268" y="2103"/>
                  </a:cxn>
                  <a:cxn ang="0">
                    <a:pos x="124" y="2084"/>
                  </a:cxn>
                  <a:cxn ang="0">
                    <a:pos x="286" y="2088"/>
                  </a:cxn>
                  <a:cxn ang="0">
                    <a:pos x="313" y="2040"/>
                  </a:cxn>
                  <a:cxn ang="0">
                    <a:pos x="135" y="2042"/>
                  </a:cxn>
                  <a:cxn ang="0">
                    <a:pos x="322" y="2022"/>
                  </a:cxn>
                  <a:cxn ang="0">
                    <a:pos x="372" y="1941"/>
                  </a:cxn>
                  <a:cxn ang="0">
                    <a:pos x="162" y="1945"/>
                  </a:cxn>
                  <a:cxn ang="0">
                    <a:pos x="379" y="1923"/>
                  </a:cxn>
                  <a:cxn ang="0">
                    <a:pos x="426" y="1837"/>
                  </a:cxn>
                  <a:cxn ang="0">
                    <a:pos x="480" y="1712"/>
                  </a:cxn>
                  <a:cxn ang="0">
                    <a:pos x="526" y="1569"/>
                  </a:cxn>
                  <a:cxn ang="0">
                    <a:pos x="246" y="1587"/>
                  </a:cxn>
                  <a:cxn ang="0">
                    <a:pos x="530" y="1545"/>
                  </a:cxn>
                  <a:cxn ang="0">
                    <a:pos x="546" y="1497"/>
                  </a:cxn>
                  <a:cxn ang="0">
                    <a:pos x="284" y="1530"/>
                  </a:cxn>
                  <a:cxn ang="0">
                    <a:pos x="557" y="1475"/>
                  </a:cxn>
                  <a:cxn ang="0">
                    <a:pos x="602" y="1308"/>
                  </a:cxn>
                  <a:cxn ang="0">
                    <a:pos x="372" y="1358"/>
                  </a:cxn>
                  <a:cxn ang="0">
                    <a:pos x="611" y="1277"/>
                  </a:cxn>
                  <a:cxn ang="0">
                    <a:pos x="636" y="1204"/>
                  </a:cxn>
                  <a:cxn ang="0">
                    <a:pos x="381" y="1283"/>
                  </a:cxn>
                  <a:cxn ang="0">
                    <a:pos x="639" y="1182"/>
                  </a:cxn>
                  <a:cxn ang="0">
                    <a:pos x="654" y="1127"/>
                  </a:cxn>
                  <a:cxn ang="0">
                    <a:pos x="695" y="958"/>
                  </a:cxn>
                  <a:cxn ang="0">
                    <a:pos x="503" y="1042"/>
                  </a:cxn>
                  <a:cxn ang="0">
                    <a:pos x="700" y="923"/>
                  </a:cxn>
                  <a:cxn ang="0">
                    <a:pos x="758" y="679"/>
                  </a:cxn>
                  <a:cxn ang="0">
                    <a:pos x="541" y="743"/>
                  </a:cxn>
                  <a:cxn ang="0">
                    <a:pos x="758" y="655"/>
                  </a:cxn>
                  <a:cxn ang="0">
                    <a:pos x="758" y="479"/>
                  </a:cxn>
                  <a:cxn ang="0">
                    <a:pos x="575" y="560"/>
                  </a:cxn>
                  <a:cxn ang="0">
                    <a:pos x="761" y="433"/>
                  </a:cxn>
                  <a:cxn ang="0">
                    <a:pos x="761" y="261"/>
                  </a:cxn>
                  <a:cxn ang="0">
                    <a:pos x="727" y="149"/>
                  </a:cxn>
                  <a:cxn ang="0">
                    <a:pos x="661" y="0"/>
                  </a:cxn>
                  <a:cxn ang="0">
                    <a:pos x="598" y="140"/>
                  </a:cxn>
                </a:cxnLst>
                <a:rect l="0" t="0" r="r" b="b"/>
                <a:pathLst>
                  <a:path w="762" h="2316">
                    <a:moveTo>
                      <a:pt x="598" y="140"/>
                    </a:moveTo>
                    <a:lnTo>
                      <a:pt x="523" y="358"/>
                    </a:lnTo>
                    <a:lnTo>
                      <a:pt x="440" y="644"/>
                    </a:lnTo>
                    <a:lnTo>
                      <a:pt x="354" y="916"/>
                    </a:lnTo>
                    <a:lnTo>
                      <a:pt x="257" y="1286"/>
                    </a:lnTo>
                    <a:lnTo>
                      <a:pt x="130" y="1703"/>
                    </a:lnTo>
                    <a:lnTo>
                      <a:pt x="51" y="2079"/>
                    </a:lnTo>
                    <a:lnTo>
                      <a:pt x="15" y="2224"/>
                    </a:lnTo>
                    <a:lnTo>
                      <a:pt x="0" y="2315"/>
                    </a:lnTo>
                    <a:lnTo>
                      <a:pt x="63" y="2264"/>
                    </a:lnTo>
                    <a:lnTo>
                      <a:pt x="268" y="2103"/>
                    </a:lnTo>
                    <a:lnTo>
                      <a:pt x="124" y="2084"/>
                    </a:lnTo>
                    <a:lnTo>
                      <a:pt x="286" y="2088"/>
                    </a:lnTo>
                    <a:lnTo>
                      <a:pt x="313" y="2040"/>
                    </a:lnTo>
                    <a:lnTo>
                      <a:pt x="135" y="2042"/>
                    </a:lnTo>
                    <a:lnTo>
                      <a:pt x="322" y="2022"/>
                    </a:lnTo>
                    <a:lnTo>
                      <a:pt x="372" y="1941"/>
                    </a:lnTo>
                    <a:lnTo>
                      <a:pt x="162" y="1945"/>
                    </a:lnTo>
                    <a:lnTo>
                      <a:pt x="379" y="1923"/>
                    </a:lnTo>
                    <a:lnTo>
                      <a:pt x="426" y="1837"/>
                    </a:lnTo>
                    <a:lnTo>
                      <a:pt x="480" y="1712"/>
                    </a:lnTo>
                    <a:lnTo>
                      <a:pt x="526" y="1569"/>
                    </a:lnTo>
                    <a:lnTo>
                      <a:pt x="246" y="1587"/>
                    </a:lnTo>
                    <a:lnTo>
                      <a:pt x="530" y="1545"/>
                    </a:lnTo>
                    <a:lnTo>
                      <a:pt x="546" y="1497"/>
                    </a:lnTo>
                    <a:lnTo>
                      <a:pt x="284" y="1530"/>
                    </a:lnTo>
                    <a:lnTo>
                      <a:pt x="557" y="1475"/>
                    </a:lnTo>
                    <a:lnTo>
                      <a:pt x="602" y="1308"/>
                    </a:lnTo>
                    <a:lnTo>
                      <a:pt x="372" y="1358"/>
                    </a:lnTo>
                    <a:lnTo>
                      <a:pt x="611" y="1277"/>
                    </a:lnTo>
                    <a:lnTo>
                      <a:pt x="636" y="1204"/>
                    </a:lnTo>
                    <a:lnTo>
                      <a:pt x="381" y="1283"/>
                    </a:lnTo>
                    <a:lnTo>
                      <a:pt x="639" y="1182"/>
                    </a:lnTo>
                    <a:lnTo>
                      <a:pt x="654" y="1127"/>
                    </a:lnTo>
                    <a:lnTo>
                      <a:pt x="695" y="958"/>
                    </a:lnTo>
                    <a:lnTo>
                      <a:pt x="503" y="1042"/>
                    </a:lnTo>
                    <a:lnTo>
                      <a:pt x="700" y="923"/>
                    </a:lnTo>
                    <a:lnTo>
                      <a:pt x="758" y="679"/>
                    </a:lnTo>
                    <a:lnTo>
                      <a:pt x="541" y="743"/>
                    </a:lnTo>
                    <a:lnTo>
                      <a:pt x="758" y="655"/>
                    </a:lnTo>
                    <a:lnTo>
                      <a:pt x="758" y="479"/>
                    </a:lnTo>
                    <a:lnTo>
                      <a:pt x="575" y="560"/>
                    </a:lnTo>
                    <a:lnTo>
                      <a:pt x="761" y="433"/>
                    </a:lnTo>
                    <a:lnTo>
                      <a:pt x="761" y="261"/>
                    </a:lnTo>
                    <a:lnTo>
                      <a:pt x="727" y="149"/>
                    </a:lnTo>
                    <a:lnTo>
                      <a:pt x="661" y="0"/>
                    </a:lnTo>
                    <a:lnTo>
                      <a:pt x="598" y="140"/>
                    </a:lnTo>
                  </a:path>
                </a:pathLst>
              </a:custGeom>
              <a:gradFill rotWithShape="0">
                <a:gsLst>
                  <a:gs pos="0">
                    <a:srgbClr val="A64C4C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9" name="Freeform 24"/>
              <p:cNvSpPr>
                <a:spLocks/>
              </p:cNvSpPr>
              <p:nvPr/>
            </p:nvSpPr>
            <p:spPr bwMode="auto">
              <a:xfrm>
                <a:off x="630" y="114"/>
                <a:ext cx="915" cy="3071"/>
              </a:xfrm>
              <a:custGeom>
                <a:avLst/>
                <a:gdLst/>
                <a:ahLst/>
                <a:cxnLst>
                  <a:cxn ang="0">
                    <a:pos x="0" y="3070"/>
                  </a:cxn>
                  <a:cxn ang="0">
                    <a:pos x="372" y="1696"/>
                  </a:cxn>
                  <a:cxn ang="0">
                    <a:pos x="432" y="1458"/>
                  </a:cxn>
                  <a:cxn ang="0">
                    <a:pos x="484" y="1276"/>
                  </a:cxn>
                  <a:cxn ang="0">
                    <a:pos x="570" y="982"/>
                  </a:cxn>
                  <a:cxn ang="0">
                    <a:pos x="670" y="658"/>
                  </a:cxn>
                  <a:cxn ang="0">
                    <a:pos x="782" y="316"/>
                  </a:cxn>
                  <a:cxn ang="0">
                    <a:pos x="844" y="144"/>
                  </a:cxn>
                  <a:cxn ang="0">
                    <a:pos x="888" y="42"/>
                  </a:cxn>
                  <a:cxn ang="0">
                    <a:pos x="914" y="0"/>
                  </a:cxn>
                  <a:cxn ang="0">
                    <a:pos x="866" y="116"/>
                  </a:cxn>
                  <a:cxn ang="0">
                    <a:pos x="806" y="296"/>
                  </a:cxn>
                  <a:cxn ang="0">
                    <a:pos x="520" y="1230"/>
                  </a:cxn>
                  <a:cxn ang="0">
                    <a:pos x="442" y="1518"/>
                  </a:cxn>
                  <a:cxn ang="0">
                    <a:pos x="378" y="1774"/>
                  </a:cxn>
                  <a:cxn ang="0">
                    <a:pos x="314" y="2028"/>
                  </a:cxn>
                  <a:cxn ang="0">
                    <a:pos x="266" y="2238"/>
                  </a:cxn>
                  <a:cxn ang="0">
                    <a:pos x="258" y="2294"/>
                  </a:cxn>
                  <a:cxn ang="0">
                    <a:pos x="186" y="2558"/>
                  </a:cxn>
                  <a:cxn ang="0">
                    <a:pos x="50" y="3070"/>
                  </a:cxn>
                  <a:cxn ang="0">
                    <a:pos x="0" y="3070"/>
                  </a:cxn>
                </a:cxnLst>
                <a:rect l="0" t="0" r="r" b="b"/>
                <a:pathLst>
                  <a:path w="915" h="3071">
                    <a:moveTo>
                      <a:pt x="0" y="3070"/>
                    </a:moveTo>
                    <a:lnTo>
                      <a:pt x="372" y="1696"/>
                    </a:lnTo>
                    <a:lnTo>
                      <a:pt x="432" y="1458"/>
                    </a:lnTo>
                    <a:lnTo>
                      <a:pt x="484" y="1276"/>
                    </a:lnTo>
                    <a:lnTo>
                      <a:pt x="570" y="982"/>
                    </a:lnTo>
                    <a:lnTo>
                      <a:pt x="670" y="658"/>
                    </a:lnTo>
                    <a:lnTo>
                      <a:pt x="782" y="316"/>
                    </a:lnTo>
                    <a:lnTo>
                      <a:pt x="844" y="144"/>
                    </a:lnTo>
                    <a:lnTo>
                      <a:pt x="888" y="42"/>
                    </a:lnTo>
                    <a:lnTo>
                      <a:pt x="914" y="0"/>
                    </a:lnTo>
                    <a:lnTo>
                      <a:pt x="866" y="116"/>
                    </a:lnTo>
                    <a:lnTo>
                      <a:pt x="806" y="296"/>
                    </a:lnTo>
                    <a:lnTo>
                      <a:pt x="520" y="1230"/>
                    </a:lnTo>
                    <a:lnTo>
                      <a:pt x="442" y="1518"/>
                    </a:lnTo>
                    <a:lnTo>
                      <a:pt x="378" y="1774"/>
                    </a:lnTo>
                    <a:lnTo>
                      <a:pt x="314" y="2028"/>
                    </a:lnTo>
                    <a:lnTo>
                      <a:pt x="266" y="2238"/>
                    </a:lnTo>
                    <a:lnTo>
                      <a:pt x="258" y="2294"/>
                    </a:lnTo>
                    <a:lnTo>
                      <a:pt x="186" y="2558"/>
                    </a:lnTo>
                    <a:lnTo>
                      <a:pt x="50" y="3070"/>
                    </a:lnTo>
                    <a:lnTo>
                      <a:pt x="0" y="3070"/>
                    </a:lnTo>
                  </a:path>
                </a:pathLst>
              </a:custGeom>
              <a:gradFill rotWithShape="0">
                <a:gsLst>
                  <a:gs pos="0">
                    <a:srgbClr val="FFFFFF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</p:grpSp>
      <p:sp>
        <p:nvSpPr>
          <p:cNvPr id="3103" name="Rectangle 3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  <a:ln w="12700" cap="sq">
            <a:headEnd type="none" w="sm" len="sm"/>
            <a:tailEnd type="none" w="sm" len="sm"/>
          </a:ln>
        </p:spPr>
        <p:txBody>
          <a:bodyPr lIns="91440" tIns="45720" rIns="91440" bIns="45720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dt" sz="quarter" idx="10"/>
          </p:nvPr>
        </p:nvSpPr>
        <p:spPr>
          <a:xfrm>
            <a:off x="228600" y="6261100"/>
            <a:ext cx="25273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5763" y="6272213"/>
            <a:ext cx="3457575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9" name="Rectangle 2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443163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4975" y="122238"/>
            <a:ext cx="2200275" cy="6100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563" y="122238"/>
            <a:ext cx="6450012" cy="6100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0500" y="1447800"/>
            <a:ext cx="4311650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447800"/>
            <a:ext cx="4311650" cy="4775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660000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Freeform 2"/>
          <p:cNvSpPr>
            <a:spLocks/>
          </p:cNvSpPr>
          <p:nvPr/>
        </p:nvSpPr>
        <p:spPr bwMode="auto">
          <a:xfrm>
            <a:off x="901700" y="3378200"/>
            <a:ext cx="5359400" cy="2425700"/>
          </a:xfrm>
          <a:custGeom>
            <a:avLst/>
            <a:gdLst/>
            <a:ahLst/>
            <a:cxnLst>
              <a:cxn ang="0">
                <a:pos x="0" y="1525"/>
              </a:cxn>
              <a:cxn ang="0">
                <a:pos x="79" y="1498"/>
              </a:cxn>
              <a:cxn ang="0">
                <a:pos x="753" y="1223"/>
              </a:cxn>
              <a:cxn ang="0">
                <a:pos x="1048" y="1054"/>
              </a:cxn>
              <a:cxn ang="0">
                <a:pos x="1122" y="1007"/>
              </a:cxn>
              <a:cxn ang="0">
                <a:pos x="1164" y="974"/>
              </a:cxn>
              <a:cxn ang="0">
                <a:pos x="1164" y="918"/>
              </a:cxn>
              <a:cxn ang="0">
                <a:pos x="1637" y="734"/>
              </a:cxn>
              <a:cxn ang="0">
                <a:pos x="1715" y="731"/>
              </a:cxn>
              <a:cxn ang="0">
                <a:pos x="1787" y="725"/>
              </a:cxn>
              <a:cxn ang="0">
                <a:pos x="1901" y="707"/>
              </a:cxn>
              <a:cxn ang="0">
                <a:pos x="2015" y="678"/>
              </a:cxn>
              <a:cxn ang="0">
                <a:pos x="2162" y="620"/>
              </a:cxn>
              <a:cxn ang="0">
                <a:pos x="2069" y="578"/>
              </a:cxn>
              <a:cxn ang="0">
                <a:pos x="2195" y="605"/>
              </a:cxn>
              <a:cxn ang="0">
                <a:pos x="2276" y="578"/>
              </a:cxn>
              <a:cxn ang="0">
                <a:pos x="2186" y="533"/>
              </a:cxn>
              <a:cxn ang="0">
                <a:pos x="2309" y="560"/>
              </a:cxn>
              <a:cxn ang="0">
                <a:pos x="2399" y="521"/>
              </a:cxn>
              <a:cxn ang="0">
                <a:pos x="2315" y="470"/>
              </a:cxn>
              <a:cxn ang="0">
                <a:pos x="2453" y="494"/>
              </a:cxn>
              <a:cxn ang="0">
                <a:pos x="2619" y="430"/>
              </a:cxn>
              <a:cxn ang="0">
                <a:pos x="2888" y="302"/>
              </a:cxn>
              <a:cxn ang="0">
                <a:pos x="3099" y="182"/>
              </a:cxn>
              <a:cxn ang="0">
                <a:pos x="3376" y="0"/>
              </a:cxn>
              <a:cxn ang="0">
                <a:pos x="3016" y="144"/>
              </a:cxn>
              <a:cxn ang="0">
                <a:pos x="2801" y="230"/>
              </a:cxn>
              <a:cxn ang="0">
                <a:pos x="2619" y="302"/>
              </a:cxn>
              <a:cxn ang="0">
                <a:pos x="2386" y="398"/>
              </a:cxn>
              <a:cxn ang="0">
                <a:pos x="2146" y="478"/>
              </a:cxn>
              <a:cxn ang="0">
                <a:pos x="1792" y="624"/>
              </a:cxn>
              <a:cxn ang="0">
                <a:pos x="1601" y="710"/>
              </a:cxn>
              <a:cxn ang="0">
                <a:pos x="1135" y="886"/>
              </a:cxn>
              <a:cxn ang="0">
                <a:pos x="1098" y="871"/>
              </a:cxn>
              <a:cxn ang="0">
                <a:pos x="993" y="871"/>
              </a:cxn>
              <a:cxn ang="0">
                <a:pos x="450" y="1039"/>
              </a:cxn>
              <a:cxn ang="0">
                <a:pos x="8" y="1214"/>
              </a:cxn>
              <a:cxn ang="0">
                <a:pos x="27" y="1240"/>
              </a:cxn>
              <a:cxn ang="0">
                <a:pos x="35" y="1237"/>
              </a:cxn>
              <a:cxn ang="0">
                <a:pos x="10" y="1528"/>
              </a:cxn>
              <a:cxn ang="0">
                <a:pos x="0" y="1525"/>
              </a:cxn>
            </a:cxnLst>
            <a:rect l="0" t="0" r="r" b="b"/>
            <a:pathLst>
              <a:path w="3376" h="1528">
                <a:moveTo>
                  <a:pt x="0" y="1525"/>
                </a:moveTo>
                <a:lnTo>
                  <a:pt x="79" y="1498"/>
                </a:lnTo>
                <a:lnTo>
                  <a:pt x="753" y="1223"/>
                </a:lnTo>
                <a:lnTo>
                  <a:pt x="1048" y="1054"/>
                </a:lnTo>
                <a:lnTo>
                  <a:pt x="1122" y="1007"/>
                </a:lnTo>
                <a:lnTo>
                  <a:pt x="1164" y="974"/>
                </a:lnTo>
                <a:lnTo>
                  <a:pt x="1164" y="918"/>
                </a:lnTo>
                <a:lnTo>
                  <a:pt x="1637" y="734"/>
                </a:lnTo>
                <a:lnTo>
                  <a:pt x="1715" y="731"/>
                </a:lnTo>
                <a:lnTo>
                  <a:pt x="1787" y="725"/>
                </a:lnTo>
                <a:lnTo>
                  <a:pt x="1901" y="707"/>
                </a:lnTo>
                <a:lnTo>
                  <a:pt x="2015" y="678"/>
                </a:lnTo>
                <a:lnTo>
                  <a:pt x="2162" y="620"/>
                </a:lnTo>
                <a:lnTo>
                  <a:pt x="2069" y="578"/>
                </a:lnTo>
                <a:lnTo>
                  <a:pt x="2195" y="605"/>
                </a:lnTo>
                <a:lnTo>
                  <a:pt x="2276" y="578"/>
                </a:lnTo>
                <a:lnTo>
                  <a:pt x="2186" y="533"/>
                </a:lnTo>
                <a:lnTo>
                  <a:pt x="2309" y="560"/>
                </a:lnTo>
                <a:lnTo>
                  <a:pt x="2399" y="521"/>
                </a:lnTo>
                <a:lnTo>
                  <a:pt x="2315" y="470"/>
                </a:lnTo>
                <a:lnTo>
                  <a:pt x="2453" y="494"/>
                </a:lnTo>
                <a:lnTo>
                  <a:pt x="2619" y="430"/>
                </a:lnTo>
                <a:lnTo>
                  <a:pt x="2888" y="302"/>
                </a:lnTo>
                <a:lnTo>
                  <a:pt x="3099" y="182"/>
                </a:lnTo>
                <a:lnTo>
                  <a:pt x="3376" y="0"/>
                </a:lnTo>
                <a:lnTo>
                  <a:pt x="3016" y="144"/>
                </a:lnTo>
                <a:lnTo>
                  <a:pt x="2801" y="230"/>
                </a:lnTo>
                <a:lnTo>
                  <a:pt x="2619" y="302"/>
                </a:lnTo>
                <a:lnTo>
                  <a:pt x="2386" y="398"/>
                </a:lnTo>
                <a:lnTo>
                  <a:pt x="2146" y="478"/>
                </a:lnTo>
                <a:lnTo>
                  <a:pt x="1792" y="624"/>
                </a:lnTo>
                <a:lnTo>
                  <a:pt x="1601" y="710"/>
                </a:lnTo>
                <a:lnTo>
                  <a:pt x="1135" y="886"/>
                </a:lnTo>
                <a:lnTo>
                  <a:pt x="1098" y="871"/>
                </a:lnTo>
                <a:lnTo>
                  <a:pt x="993" y="871"/>
                </a:lnTo>
                <a:lnTo>
                  <a:pt x="450" y="1039"/>
                </a:lnTo>
                <a:lnTo>
                  <a:pt x="8" y="1214"/>
                </a:lnTo>
                <a:lnTo>
                  <a:pt x="27" y="1240"/>
                </a:lnTo>
                <a:lnTo>
                  <a:pt x="35" y="1237"/>
                </a:lnTo>
                <a:lnTo>
                  <a:pt x="10" y="1528"/>
                </a:lnTo>
                <a:lnTo>
                  <a:pt x="0" y="1525"/>
                </a:lnTo>
              </a:path>
            </a:pathLst>
          </a:custGeom>
          <a:solidFill>
            <a:srgbClr val="000000">
              <a:alpha val="50000"/>
            </a:srgbClr>
          </a:soli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296863" y="3022600"/>
            <a:ext cx="976312" cy="2828925"/>
            <a:chOff x="187" y="1904"/>
            <a:chExt cx="615" cy="1782"/>
          </a:xfrm>
        </p:grpSpPr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187" y="3207"/>
              <a:ext cx="438" cy="479"/>
              <a:chOff x="187" y="3207"/>
              <a:chExt cx="438" cy="479"/>
            </a:xfrm>
          </p:grpSpPr>
          <p:sp>
            <p:nvSpPr>
              <p:cNvPr id="2053" name="Oval 5"/>
              <p:cNvSpPr>
                <a:spLocks noChangeArrowheads="1"/>
              </p:cNvSpPr>
              <p:nvPr/>
            </p:nvSpPr>
            <p:spPr bwMode="auto">
              <a:xfrm>
                <a:off x="187" y="3544"/>
                <a:ext cx="435" cy="142"/>
              </a:xfrm>
              <a:prstGeom prst="ellipse">
                <a:avLst/>
              </a:pr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54" name="Oval 6"/>
              <p:cNvSpPr>
                <a:spLocks noChangeArrowheads="1"/>
              </p:cNvSpPr>
              <p:nvPr/>
            </p:nvSpPr>
            <p:spPr bwMode="auto">
              <a:xfrm>
                <a:off x="188" y="3534"/>
                <a:ext cx="437" cy="141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chemeClr val="bg1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55" name="Oval 7"/>
              <p:cNvSpPr>
                <a:spLocks noChangeArrowheads="1"/>
              </p:cNvSpPr>
              <p:nvPr/>
            </p:nvSpPr>
            <p:spPr bwMode="auto">
              <a:xfrm>
                <a:off x="275" y="3207"/>
                <a:ext cx="267" cy="84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56" name="Oval 8"/>
              <p:cNvSpPr>
                <a:spLocks noChangeArrowheads="1"/>
              </p:cNvSpPr>
              <p:nvPr/>
            </p:nvSpPr>
            <p:spPr bwMode="auto">
              <a:xfrm>
                <a:off x="277" y="3207"/>
                <a:ext cx="261" cy="70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57" name="AutoShape 9"/>
              <p:cNvSpPr>
                <a:spLocks noChangeArrowheads="1"/>
              </p:cNvSpPr>
              <p:nvPr/>
            </p:nvSpPr>
            <p:spPr bwMode="auto">
              <a:xfrm flipV="1">
                <a:off x="187" y="3253"/>
                <a:ext cx="438" cy="116"/>
              </a:xfrm>
              <a:custGeom>
                <a:avLst/>
                <a:gdLst>
                  <a:gd name="G0" fmla="+- 5399 0 0"/>
                  <a:gd name="G1" fmla="+- 21600 0 5399"/>
                  <a:gd name="G2" fmla="*/ 5399 1 2"/>
                  <a:gd name="G3" fmla="+- 21600 0 G2"/>
                  <a:gd name="G4" fmla="+/ 5399 21600 2"/>
                  <a:gd name="G5" fmla="+/ G1 0 2"/>
                  <a:gd name="G6" fmla="*/ 21600 21600 5399"/>
                  <a:gd name="G7" fmla="*/ G6 1 2"/>
                  <a:gd name="G8" fmla="+- 21600 0 G7"/>
                  <a:gd name="G9" fmla="*/ 21600 1 2"/>
                  <a:gd name="G10" fmla="+- 5399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399" y="21600"/>
                    </a:lnTo>
                    <a:lnTo>
                      <a:pt x="1620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187" y="3383"/>
                <a:ext cx="436" cy="233"/>
              </a:xfrm>
              <a:prstGeom prst="rect">
                <a:avLst/>
              </a:prstGeom>
              <a:gradFill rotWithShape="0">
                <a:gsLst>
                  <a:gs pos="0">
                    <a:srgbClr val="000000"/>
                  </a:gs>
                  <a:gs pos="50000">
                    <a:schemeClr val="bg1"/>
                  </a:gs>
                  <a:gs pos="100000">
                    <a:srgbClr val="000000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59" name="Oval 11"/>
              <p:cNvSpPr>
                <a:spLocks noChangeArrowheads="1"/>
              </p:cNvSpPr>
              <p:nvPr/>
            </p:nvSpPr>
            <p:spPr bwMode="auto">
              <a:xfrm>
                <a:off x="187" y="3329"/>
                <a:ext cx="436" cy="91"/>
              </a:xfrm>
              <a:prstGeom prst="ellipse">
                <a:avLst/>
              </a:pr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0" name="Freeform 12"/>
              <p:cNvSpPr>
                <a:spLocks/>
              </p:cNvSpPr>
              <p:nvPr/>
            </p:nvSpPr>
            <p:spPr bwMode="auto">
              <a:xfrm>
                <a:off x="216" y="3282"/>
                <a:ext cx="113" cy="393"/>
              </a:xfrm>
              <a:custGeom>
                <a:avLst/>
                <a:gdLst/>
                <a:ahLst/>
                <a:cxnLst>
                  <a:cxn ang="0">
                    <a:pos x="68" y="0"/>
                  </a:cxn>
                  <a:cxn ang="0">
                    <a:pos x="0" y="110"/>
                  </a:cxn>
                  <a:cxn ang="0">
                    <a:pos x="3" y="361"/>
                  </a:cxn>
                  <a:cxn ang="0">
                    <a:pos x="36" y="379"/>
                  </a:cxn>
                  <a:cxn ang="0">
                    <a:pos x="63" y="385"/>
                  </a:cxn>
                  <a:cxn ang="0">
                    <a:pos x="92" y="392"/>
                  </a:cxn>
                  <a:cxn ang="0">
                    <a:pos x="90" y="136"/>
                  </a:cxn>
                  <a:cxn ang="0">
                    <a:pos x="112" y="10"/>
                  </a:cxn>
                  <a:cxn ang="0">
                    <a:pos x="102" y="10"/>
                  </a:cxn>
                  <a:cxn ang="0">
                    <a:pos x="81" y="6"/>
                  </a:cxn>
                  <a:cxn ang="0">
                    <a:pos x="68" y="0"/>
                  </a:cxn>
                </a:cxnLst>
                <a:rect l="0" t="0" r="r" b="b"/>
                <a:pathLst>
                  <a:path w="113" h="393">
                    <a:moveTo>
                      <a:pt x="68" y="0"/>
                    </a:moveTo>
                    <a:lnTo>
                      <a:pt x="0" y="110"/>
                    </a:lnTo>
                    <a:lnTo>
                      <a:pt x="3" y="361"/>
                    </a:lnTo>
                    <a:lnTo>
                      <a:pt x="36" y="379"/>
                    </a:lnTo>
                    <a:lnTo>
                      <a:pt x="63" y="385"/>
                    </a:lnTo>
                    <a:lnTo>
                      <a:pt x="92" y="392"/>
                    </a:lnTo>
                    <a:lnTo>
                      <a:pt x="90" y="136"/>
                    </a:lnTo>
                    <a:lnTo>
                      <a:pt x="112" y="10"/>
                    </a:lnTo>
                    <a:lnTo>
                      <a:pt x="102" y="10"/>
                    </a:lnTo>
                    <a:lnTo>
                      <a:pt x="81" y="6"/>
                    </a:lnTo>
                    <a:lnTo>
                      <a:pt x="68" y="0"/>
                    </a:lnTo>
                  </a:path>
                </a:pathLst>
              </a:custGeom>
              <a:gradFill rotWithShape="0">
                <a:gsLst>
                  <a:gs pos="0">
                    <a:srgbClr val="590000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1" name="Oval 13"/>
              <p:cNvSpPr>
                <a:spLocks noChangeArrowheads="1"/>
              </p:cNvSpPr>
              <p:nvPr/>
            </p:nvSpPr>
            <p:spPr bwMode="auto">
              <a:xfrm>
                <a:off x="297" y="3221"/>
                <a:ext cx="222" cy="45"/>
              </a:xfrm>
              <a:prstGeom prst="ellipse">
                <a:avLst/>
              </a:prstGeom>
              <a:gradFill rotWithShape="0">
                <a:gsLst>
                  <a:gs pos="0">
                    <a:srgbClr val="590000"/>
                  </a:gs>
                  <a:gs pos="50000">
                    <a:schemeClr val="bg1"/>
                  </a:gs>
                  <a:gs pos="100000">
                    <a:srgbClr val="590000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2" name="Oval 14"/>
              <p:cNvSpPr>
                <a:spLocks noChangeArrowheads="1"/>
              </p:cNvSpPr>
              <p:nvPr/>
            </p:nvSpPr>
            <p:spPr bwMode="auto">
              <a:xfrm>
                <a:off x="192" y="3332"/>
                <a:ext cx="418" cy="86"/>
              </a:xfrm>
              <a:prstGeom prst="ellipse">
                <a:avLst/>
              </a:prstGeom>
              <a:solidFill>
                <a:srgbClr val="00000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3" name="Freeform 15"/>
              <p:cNvSpPr>
                <a:spLocks/>
              </p:cNvSpPr>
              <p:nvPr/>
            </p:nvSpPr>
            <p:spPr bwMode="auto">
              <a:xfrm>
                <a:off x="232" y="3283"/>
                <a:ext cx="67" cy="369"/>
              </a:xfrm>
              <a:custGeom>
                <a:avLst/>
                <a:gdLst/>
                <a:ahLst/>
                <a:cxnLst>
                  <a:cxn ang="0">
                    <a:pos x="0" y="133"/>
                  </a:cxn>
                  <a:cxn ang="0">
                    <a:pos x="0" y="357"/>
                  </a:cxn>
                  <a:cxn ang="0">
                    <a:pos x="20" y="368"/>
                  </a:cxn>
                  <a:cxn ang="0">
                    <a:pos x="20" y="141"/>
                  </a:cxn>
                  <a:cxn ang="0">
                    <a:pos x="20" y="125"/>
                  </a:cxn>
                  <a:cxn ang="0">
                    <a:pos x="29" y="111"/>
                  </a:cxn>
                  <a:cxn ang="0">
                    <a:pos x="66" y="4"/>
                  </a:cxn>
                  <a:cxn ang="0">
                    <a:pos x="59" y="0"/>
                  </a:cxn>
                  <a:cxn ang="0">
                    <a:pos x="8" y="113"/>
                  </a:cxn>
                  <a:cxn ang="0">
                    <a:pos x="0" y="133"/>
                  </a:cxn>
                </a:cxnLst>
                <a:rect l="0" t="0" r="r" b="b"/>
                <a:pathLst>
                  <a:path w="67" h="369">
                    <a:moveTo>
                      <a:pt x="0" y="133"/>
                    </a:moveTo>
                    <a:lnTo>
                      <a:pt x="0" y="357"/>
                    </a:lnTo>
                    <a:lnTo>
                      <a:pt x="20" y="368"/>
                    </a:lnTo>
                    <a:lnTo>
                      <a:pt x="20" y="141"/>
                    </a:lnTo>
                    <a:lnTo>
                      <a:pt x="20" y="125"/>
                    </a:lnTo>
                    <a:lnTo>
                      <a:pt x="29" y="111"/>
                    </a:lnTo>
                    <a:lnTo>
                      <a:pt x="66" y="4"/>
                    </a:lnTo>
                    <a:lnTo>
                      <a:pt x="59" y="0"/>
                    </a:lnTo>
                    <a:lnTo>
                      <a:pt x="8" y="113"/>
                    </a:lnTo>
                    <a:lnTo>
                      <a:pt x="0" y="133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4" name="Freeform 16"/>
              <p:cNvSpPr>
                <a:spLocks/>
              </p:cNvSpPr>
              <p:nvPr/>
            </p:nvSpPr>
            <p:spPr bwMode="auto">
              <a:xfrm>
                <a:off x="521" y="3275"/>
                <a:ext cx="99" cy="363"/>
              </a:xfrm>
              <a:custGeom>
                <a:avLst/>
                <a:gdLst/>
                <a:ahLst/>
                <a:cxnLst>
                  <a:cxn ang="0">
                    <a:pos x="98" y="102"/>
                  </a:cxn>
                  <a:cxn ang="0">
                    <a:pos x="98" y="348"/>
                  </a:cxn>
                  <a:cxn ang="0">
                    <a:pos x="81" y="362"/>
                  </a:cxn>
                  <a:cxn ang="0">
                    <a:pos x="81" y="106"/>
                  </a:cxn>
                  <a:cxn ang="0">
                    <a:pos x="0" y="4"/>
                  </a:cxn>
                  <a:cxn ang="0">
                    <a:pos x="7" y="0"/>
                  </a:cxn>
                  <a:cxn ang="0">
                    <a:pos x="98" y="102"/>
                  </a:cxn>
                </a:cxnLst>
                <a:rect l="0" t="0" r="r" b="b"/>
                <a:pathLst>
                  <a:path w="99" h="363">
                    <a:moveTo>
                      <a:pt x="98" y="102"/>
                    </a:moveTo>
                    <a:lnTo>
                      <a:pt x="98" y="348"/>
                    </a:lnTo>
                    <a:lnTo>
                      <a:pt x="81" y="362"/>
                    </a:lnTo>
                    <a:lnTo>
                      <a:pt x="81" y="106"/>
                    </a:lnTo>
                    <a:lnTo>
                      <a:pt x="0" y="4"/>
                    </a:lnTo>
                    <a:lnTo>
                      <a:pt x="7" y="0"/>
                    </a:lnTo>
                    <a:lnTo>
                      <a:pt x="98" y="102"/>
                    </a:lnTo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5" name="Freeform 17"/>
              <p:cNvSpPr>
                <a:spLocks/>
              </p:cNvSpPr>
              <p:nvPr/>
            </p:nvSpPr>
            <p:spPr bwMode="auto">
              <a:xfrm>
                <a:off x="441" y="3215"/>
                <a:ext cx="74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4"/>
                  </a:cxn>
                  <a:cxn ang="0">
                    <a:pos x="56" y="10"/>
                  </a:cxn>
                  <a:cxn ang="0">
                    <a:pos x="73" y="16"/>
                  </a:cxn>
                  <a:cxn ang="0">
                    <a:pos x="67" y="22"/>
                  </a:cxn>
                  <a:cxn ang="0">
                    <a:pos x="51" y="14"/>
                  </a:cxn>
                  <a:cxn ang="0">
                    <a:pos x="27" y="8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74" h="23">
                    <a:moveTo>
                      <a:pt x="0" y="0"/>
                    </a:moveTo>
                    <a:lnTo>
                      <a:pt x="34" y="4"/>
                    </a:lnTo>
                    <a:lnTo>
                      <a:pt x="56" y="10"/>
                    </a:lnTo>
                    <a:lnTo>
                      <a:pt x="73" y="16"/>
                    </a:lnTo>
                    <a:lnTo>
                      <a:pt x="67" y="22"/>
                    </a:lnTo>
                    <a:lnTo>
                      <a:pt x="51" y="14"/>
                    </a:lnTo>
                    <a:lnTo>
                      <a:pt x="27" y="8"/>
                    </a:lnTo>
                    <a:lnTo>
                      <a:pt x="3" y="8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6" name="Freeform 18"/>
              <p:cNvSpPr>
                <a:spLocks/>
              </p:cNvSpPr>
              <p:nvPr/>
            </p:nvSpPr>
            <p:spPr bwMode="auto">
              <a:xfrm>
                <a:off x="492" y="3327"/>
                <a:ext cx="74" cy="2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4" y="4"/>
                  </a:cxn>
                  <a:cxn ang="0">
                    <a:pos x="56" y="10"/>
                  </a:cxn>
                  <a:cxn ang="0">
                    <a:pos x="73" y="16"/>
                  </a:cxn>
                  <a:cxn ang="0">
                    <a:pos x="67" y="22"/>
                  </a:cxn>
                  <a:cxn ang="0">
                    <a:pos x="51" y="14"/>
                  </a:cxn>
                  <a:cxn ang="0">
                    <a:pos x="27" y="8"/>
                  </a:cxn>
                  <a:cxn ang="0">
                    <a:pos x="3" y="8"/>
                  </a:cxn>
                  <a:cxn ang="0">
                    <a:pos x="0" y="0"/>
                  </a:cxn>
                </a:cxnLst>
                <a:rect l="0" t="0" r="r" b="b"/>
                <a:pathLst>
                  <a:path w="74" h="23">
                    <a:moveTo>
                      <a:pt x="0" y="0"/>
                    </a:moveTo>
                    <a:lnTo>
                      <a:pt x="34" y="4"/>
                    </a:lnTo>
                    <a:lnTo>
                      <a:pt x="56" y="10"/>
                    </a:lnTo>
                    <a:lnTo>
                      <a:pt x="73" y="16"/>
                    </a:lnTo>
                    <a:lnTo>
                      <a:pt x="67" y="22"/>
                    </a:lnTo>
                    <a:lnTo>
                      <a:pt x="51" y="14"/>
                    </a:lnTo>
                    <a:lnTo>
                      <a:pt x="27" y="8"/>
                    </a:lnTo>
                    <a:lnTo>
                      <a:pt x="3" y="8"/>
                    </a:lnTo>
                    <a:lnTo>
                      <a:pt x="0" y="0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7" name="Freeform 19"/>
              <p:cNvSpPr>
                <a:spLocks/>
              </p:cNvSpPr>
              <p:nvPr/>
            </p:nvSpPr>
            <p:spPr bwMode="auto">
              <a:xfrm>
                <a:off x="286" y="3250"/>
                <a:ext cx="73" cy="23"/>
              </a:xfrm>
              <a:custGeom>
                <a:avLst/>
                <a:gdLst/>
                <a:ahLst/>
                <a:cxnLst>
                  <a:cxn ang="0">
                    <a:pos x="72" y="22"/>
                  </a:cxn>
                  <a:cxn ang="0">
                    <a:pos x="37" y="18"/>
                  </a:cxn>
                  <a:cxn ang="0">
                    <a:pos x="16" y="12"/>
                  </a:cxn>
                  <a:cxn ang="0">
                    <a:pos x="0" y="6"/>
                  </a:cxn>
                  <a:cxn ang="0">
                    <a:pos x="5" y="0"/>
                  </a:cxn>
                  <a:cxn ang="0">
                    <a:pos x="21" y="8"/>
                  </a:cxn>
                  <a:cxn ang="0">
                    <a:pos x="45" y="14"/>
                  </a:cxn>
                  <a:cxn ang="0">
                    <a:pos x="68" y="14"/>
                  </a:cxn>
                  <a:cxn ang="0">
                    <a:pos x="72" y="22"/>
                  </a:cxn>
                </a:cxnLst>
                <a:rect l="0" t="0" r="r" b="b"/>
                <a:pathLst>
                  <a:path w="73" h="23">
                    <a:moveTo>
                      <a:pt x="72" y="22"/>
                    </a:moveTo>
                    <a:lnTo>
                      <a:pt x="37" y="18"/>
                    </a:lnTo>
                    <a:lnTo>
                      <a:pt x="16" y="12"/>
                    </a:lnTo>
                    <a:lnTo>
                      <a:pt x="0" y="6"/>
                    </a:lnTo>
                    <a:lnTo>
                      <a:pt x="5" y="0"/>
                    </a:lnTo>
                    <a:lnTo>
                      <a:pt x="21" y="8"/>
                    </a:lnTo>
                    <a:lnTo>
                      <a:pt x="45" y="14"/>
                    </a:lnTo>
                    <a:lnTo>
                      <a:pt x="68" y="14"/>
                    </a:lnTo>
                    <a:lnTo>
                      <a:pt x="72" y="22"/>
                    </a:lnTo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50000">
                    <a:srgbClr val="FFFFFF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8" name="Freeform 20"/>
              <p:cNvSpPr>
                <a:spLocks/>
              </p:cNvSpPr>
              <p:nvPr/>
            </p:nvSpPr>
            <p:spPr bwMode="auto">
              <a:xfrm>
                <a:off x="338" y="3284"/>
                <a:ext cx="81" cy="118"/>
              </a:xfrm>
              <a:custGeom>
                <a:avLst/>
                <a:gdLst/>
                <a:ahLst/>
                <a:cxnLst>
                  <a:cxn ang="0">
                    <a:pos x="40" y="0"/>
                  </a:cxn>
                  <a:cxn ang="0">
                    <a:pos x="80" y="4"/>
                  </a:cxn>
                  <a:cxn ang="0">
                    <a:pos x="65" y="40"/>
                  </a:cxn>
                  <a:cxn ang="0">
                    <a:pos x="58" y="62"/>
                  </a:cxn>
                  <a:cxn ang="0">
                    <a:pos x="47" y="82"/>
                  </a:cxn>
                  <a:cxn ang="0">
                    <a:pos x="40" y="105"/>
                  </a:cxn>
                  <a:cxn ang="0">
                    <a:pos x="37" y="117"/>
                  </a:cxn>
                  <a:cxn ang="0">
                    <a:pos x="16" y="114"/>
                  </a:cxn>
                  <a:cxn ang="0">
                    <a:pos x="0" y="108"/>
                  </a:cxn>
                  <a:cxn ang="0">
                    <a:pos x="7" y="84"/>
                  </a:cxn>
                  <a:cxn ang="0">
                    <a:pos x="25" y="60"/>
                  </a:cxn>
                  <a:cxn ang="0">
                    <a:pos x="29" y="40"/>
                  </a:cxn>
                  <a:cxn ang="0">
                    <a:pos x="36" y="20"/>
                  </a:cxn>
                  <a:cxn ang="0">
                    <a:pos x="40" y="0"/>
                  </a:cxn>
                </a:cxnLst>
                <a:rect l="0" t="0" r="r" b="b"/>
                <a:pathLst>
                  <a:path w="81" h="118">
                    <a:moveTo>
                      <a:pt x="40" y="0"/>
                    </a:moveTo>
                    <a:lnTo>
                      <a:pt x="80" y="4"/>
                    </a:lnTo>
                    <a:lnTo>
                      <a:pt x="65" y="40"/>
                    </a:lnTo>
                    <a:lnTo>
                      <a:pt x="58" y="62"/>
                    </a:lnTo>
                    <a:lnTo>
                      <a:pt x="47" y="82"/>
                    </a:lnTo>
                    <a:lnTo>
                      <a:pt x="40" y="105"/>
                    </a:lnTo>
                    <a:lnTo>
                      <a:pt x="37" y="117"/>
                    </a:lnTo>
                    <a:lnTo>
                      <a:pt x="16" y="114"/>
                    </a:lnTo>
                    <a:lnTo>
                      <a:pt x="0" y="108"/>
                    </a:lnTo>
                    <a:lnTo>
                      <a:pt x="7" y="84"/>
                    </a:lnTo>
                    <a:lnTo>
                      <a:pt x="25" y="60"/>
                    </a:lnTo>
                    <a:lnTo>
                      <a:pt x="29" y="40"/>
                    </a:lnTo>
                    <a:lnTo>
                      <a:pt x="36" y="20"/>
                    </a:lnTo>
                    <a:lnTo>
                      <a:pt x="40" y="0"/>
                    </a:lnTo>
                  </a:path>
                </a:pathLst>
              </a:custGeom>
              <a:gradFill rotWithShape="0">
                <a:gsLst>
                  <a:gs pos="0">
                    <a:srgbClr val="B36666"/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  <p:sp>
            <p:nvSpPr>
              <p:cNvPr id="2069" name="Freeform 21"/>
              <p:cNvSpPr>
                <a:spLocks/>
              </p:cNvSpPr>
              <p:nvPr/>
            </p:nvSpPr>
            <p:spPr bwMode="auto">
              <a:xfrm>
                <a:off x="282" y="3265"/>
                <a:ext cx="261" cy="3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5" y="10"/>
                  </a:cxn>
                  <a:cxn ang="0">
                    <a:pos x="66" y="18"/>
                  </a:cxn>
                  <a:cxn ang="0">
                    <a:pos x="122" y="19"/>
                  </a:cxn>
                  <a:cxn ang="0">
                    <a:pos x="177" y="19"/>
                  </a:cxn>
                  <a:cxn ang="0">
                    <a:pos x="218" y="12"/>
                  </a:cxn>
                  <a:cxn ang="0">
                    <a:pos x="240" y="6"/>
                  </a:cxn>
                  <a:cxn ang="0">
                    <a:pos x="248" y="0"/>
                  </a:cxn>
                  <a:cxn ang="0">
                    <a:pos x="260" y="15"/>
                  </a:cxn>
                  <a:cxn ang="0">
                    <a:pos x="221" y="28"/>
                  </a:cxn>
                  <a:cxn ang="0">
                    <a:pos x="164" y="34"/>
                  </a:cxn>
                  <a:cxn ang="0">
                    <a:pos x="98" y="33"/>
                  </a:cxn>
                  <a:cxn ang="0">
                    <a:pos x="39" y="24"/>
                  </a:cxn>
                  <a:cxn ang="0">
                    <a:pos x="5" y="9"/>
                  </a:cxn>
                  <a:cxn ang="0">
                    <a:pos x="0" y="0"/>
                  </a:cxn>
                </a:cxnLst>
                <a:rect l="0" t="0" r="r" b="b"/>
                <a:pathLst>
                  <a:path w="261" h="35">
                    <a:moveTo>
                      <a:pt x="0" y="0"/>
                    </a:moveTo>
                    <a:lnTo>
                      <a:pt x="25" y="10"/>
                    </a:lnTo>
                    <a:lnTo>
                      <a:pt x="66" y="18"/>
                    </a:lnTo>
                    <a:lnTo>
                      <a:pt x="122" y="19"/>
                    </a:lnTo>
                    <a:lnTo>
                      <a:pt x="177" y="19"/>
                    </a:lnTo>
                    <a:lnTo>
                      <a:pt x="218" y="12"/>
                    </a:lnTo>
                    <a:lnTo>
                      <a:pt x="240" y="6"/>
                    </a:lnTo>
                    <a:lnTo>
                      <a:pt x="248" y="0"/>
                    </a:lnTo>
                    <a:lnTo>
                      <a:pt x="260" y="15"/>
                    </a:lnTo>
                    <a:lnTo>
                      <a:pt x="221" y="28"/>
                    </a:lnTo>
                    <a:lnTo>
                      <a:pt x="164" y="34"/>
                    </a:lnTo>
                    <a:lnTo>
                      <a:pt x="98" y="33"/>
                    </a:lnTo>
                    <a:lnTo>
                      <a:pt x="39" y="24"/>
                    </a:lnTo>
                    <a:lnTo>
                      <a:pt x="5" y="9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bg2">
                  <a:alpha val="50000"/>
                </a:schemeClr>
              </a:solidFill>
              <a:ln w="9525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 dirty="0"/>
              </a:p>
            </p:txBody>
          </p:sp>
        </p:grp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379" y="1904"/>
              <a:ext cx="423" cy="1366"/>
            </a:xfrm>
            <a:custGeom>
              <a:avLst/>
              <a:gdLst/>
              <a:ahLst/>
              <a:cxnLst>
                <a:cxn ang="0">
                  <a:pos x="356" y="64"/>
                </a:cxn>
                <a:cxn ang="0">
                  <a:pos x="326" y="163"/>
                </a:cxn>
                <a:cxn ang="0">
                  <a:pos x="292" y="293"/>
                </a:cxn>
                <a:cxn ang="0">
                  <a:pos x="258" y="417"/>
                </a:cxn>
                <a:cxn ang="0">
                  <a:pos x="219" y="585"/>
                </a:cxn>
                <a:cxn ang="0">
                  <a:pos x="168" y="775"/>
                </a:cxn>
                <a:cxn ang="0">
                  <a:pos x="126" y="952"/>
                </a:cxn>
                <a:cxn ang="0">
                  <a:pos x="89" y="1085"/>
                </a:cxn>
                <a:cxn ang="0">
                  <a:pos x="0" y="1362"/>
                </a:cxn>
                <a:cxn ang="0">
                  <a:pos x="29" y="1365"/>
                </a:cxn>
                <a:cxn ang="0">
                  <a:pos x="132" y="1061"/>
                </a:cxn>
                <a:cxn ang="0">
                  <a:pos x="223" y="957"/>
                </a:cxn>
                <a:cxn ang="0">
                  <a:pos x="271" y="866"/>
                </a:cxn>
                <a:cxn ang="0">
                  <a:pos x="308" y="798"/>
                </a:cxn>
                <a:cxn ang="0">
                  <a:pos x="214" y="790"/>
                </a:cxn>
                <a:cxn ang="0">
                  <a:pos x="311" y="782"/>
                </a:cxn>
                <a:cxn ang="0">
                  <a:pos x="325" y="751"/>
                </a:cxn>
                <a:cxn ang="0">
                  <a:pos x="231" y="742"/>
                </a:cxn>
                <a:cxn ang="0">
                  <a:pos x="329" y="738"/>
                </a:cxn>
                <a:cxn ang="0">
                  <a:pos x="344" y="690"/>
                </a:cxn>
                <a:cxn ang="0">
                  <a:pos x="240" y="690"/>
                </a:cxn>
                <a:cxn ang="0">
                  <a:pos x="351" y="664"/>
                </a:cxn>
                <a:cxn ang="0">
                  <a:pos x="387" y="486"/>
                </a:cxn>
                <a:cxn ang="0">
                  <a:pos x="411" y="322"/>
                </a:cxn>
                <a:cxn ang="0">
                  <a:pos x="422" y="197"/>
                </a:cxn>
                <a:cxn ang="0">
                  <a:pos x="422" y="119"/>
                </a:cxn>
                <a:cxn ang="0">
                  <a:pos x="408" y="68"/>
                </a:cxn>
                <a:cxn ang="0">
                  <a:pos x="381" y="0"/>
                </a:cxn>
                <a:cxn ang="0">
                  <a:pos x="356" y="64"/>
                </a:cxn>
              </a:cxnLst>
              <a:rect l="0" t="0" r="r" b="b"/>
              <a:pathLst>
                <a:path w="423" h="1366">
                  <a:moveTo>
                    <a:pt x="356" y="64"/>
                  </a:moveTo>
                  <a:lnTo>
                    <a:pt x="326" y="163"/>
                  </a:lnTo>
                  <a:lnTo>
                    <a:pt x="292" y="293"/>
                  </a:lnTo>
                  <a:lnTo>
                    <a:pt x="258" y="417"/>
                  </a:lnTo>
                  <a:lnTo>
                    <a:pt x="219" y="585"/>
                  </a:lnTo>
                  <a:lnTo>
                    <a:pt x="168" y="775"/>
                  </a:lnTo>
                  <a:lnTo>
                    <a:pt x="126" y="952"/>
                  </a:lnTo>
                  <a:lnTo>
                    <a:pt x="89" y="1085"/>
                  </a:lnTo>
                  <a:lnTo>
                    <a:pt x="0" y="1362"/>
                  </a:lnTo>
                  <a:lnTo>
                    <a:pt x="29" y="1365"/>
                  </a:lnTo>
                  <a:lnTo>
                    <a:pt x="132" y="1061"/>
                  </a:lnTo>
                  <a:lnTo>
                    <a:pt x="223" y="957"/>
                  </a:lnTo>
                  <a:lnTo>
                    <a:pt x="271" y="866"/>
                  </a:lnTo>
                  <a:lnTo>
                    <a:pt x="308" y="798"/>
                  </a:lnTo>
                  <a:lnTo>
                    <a:pt x="214" y="790"/>
                  </a:lnTo>
                  <a:lnTo>
                    <a:pt x="311" y="782"/>
                  </a:lnTo>
                  <a:lnTo>
                    <a:pt x="325" y="751"/>
                  </a:lnTo>
                  <a:lnTo>
                    <a:pt x="231" y="742"/>
                  </a:lnTo>
                  <a:lnTo>
                    <a:pt x="329" y="738"/>
                  </a:lnTo>
                  <a:lnTo>
                    <a:pt x="344" y="690"/>
                  </a:lnTo>
                  <a:lnTo>
                    <a:pt x="240" y="690"/>
                  </a:lnTo>
                  <a:lnTo>
                    <a:pt x="351" y="664"/>
                  </a:lnTo>
                  <a:lnTo>
                    <a:pt x="387" y="486"/>
                  </a:lnTo>
                  <a:lnTo>
                    <a:pt x="411" y="322"/>
                  </a:lnTo>
                  <a:lnTo>
                    <a:pt x="422" y="197"/>
                  </a:lnTo>
                  <a:lnTo>
                    <a:pt x="422" y="119"/>
                  </a:lnTo>
                  <a:lnTo>
                    <a:pt x="408" y="68"/>
                  </a:lnTo>
                  <a:lnTo>
                    <a:pt x="381" y="0"/>
                  </a:lnTo>
                  <a:lnTo>
                    <a:pt x="356" y="6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rgbClr val="8D1919"/>
                </a:gs>
              </a:gsLst>
              <a:lin ang="2700000" scaled="1"/>
            </a:gradFill>
            <a:ln w="9525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2071" name="Freeform 23"/>
          <p:cNvSpPr>
            <a:spLocks/>
          </p:cNvSpPr>
          <p:nvPr/>
        </p:nvSpPr>
        <p:spPr bwMode="auto">
          <a:xfrm>
            <a:off x="600075" y="3163888"/>
            <a:ext cx="560388" cy="2022475"/>
          </a:xfrm>
          <a:custGeom>
            <a:avLst/>
            <a:gdLst/>
            <a:ahLst/>
            <a:cxnLst>
              <a:cxn ang="0">
                <a:pos x="0" y="1272"/>
              </a:cxn>
              <a:cxn ang="0">
                <a:pos x="352" y="0"/>
              </a:cxn>
              <a:cxn ang="0">
                <a:pos x="26" y="1273"/>
              </a:cxn>
              <a:cxn ang="0">
                <a:pos x="0" y="1272"/>
              </a:cxn>
            </a:cxnLst>
            <a:rect l="0" t="0" r="r" b="b"/>
            <a:pathLst>
              <a:path w="353" h="1274">
                <a:moveTo>
                  <a:pt x="0" y="1272"/>
                </a:moveTo>
                <a:lnTo>
                  <a:pt x="352" y="0"/>
                </a:lnTo>
                <a:lnTo>
                  <a:pt x="26" y="1273"/>
                </a:lnTo>
                <a:lnTo>
                  <a:pt x="0" y="1272"/>
                </a:lnTo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rgbClr val="FFFFFF"/>
              </a:gs>
            </a:gsLst>
            <a:lin ang="2700000" scaled="1"/>
          </a:gradFill>
          <a:ln w="9525">
            <a:noFill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29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182563" y="122238"/>
            <a:ext cx="8802687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90500" y="1447800"/>
            <a:ext cx="8775700" cy="477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9863" y="6273800"/>
            <a:ext cx="2497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75" name="Rectangle 2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17813" y="6286500"/>
            <a:ext cx="357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76" name="Rectangle 2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11925" y="6286500"/>
            <a:ext cx="2462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1"/>
          <p:cNvSpPr>
            <a:spLocks noGrp="1"/>
          </p:cNvSpPr>
          <p:nvPr>
            <p:ph type="subTitle" sz="quarter" idx="1"/>
          </p:nvPr>
        </p:nvSpPr>
        <p:spPr>
          <a:ln w="9525">
            <a:headEnd/>
            <a:tailEnd/>
          </a:ln>
        </p:spPr>
        <p:txBody>
          <a:bodyPr/>
          <a:lstStyle/>
          <a:p>
            <a:r>
              <a:rPr lang="en-US" dirty="0" smtClean="0"/>
              <a:t>Writing Across the Curriculum</a:t>
            </a:r>
          </a:p>
        </p:txBody>
      </p:sp>
      <p:sp>
        <p:nvSpPr>
          <p:cNvPr id="3075" name="Title 2"/>
          <p:cNvSpPr>
            <a:spLocks noGrp="1"/>
          </p:cNvSpPr>
          <p:nvPr>
            <p:ph type="ctrTitle" sz="quarter"/>
          </p:nvPr>
        </p:nvSpPr>
        <p:spPr>
          <a:ln w="9525">
            <a:headEnd/>
            <a:tailEnd/>
          </a:ln>
        </p:spPr>
        <p:txBody>
          <a:bodyPr/>
          <a:lstStyle/>
          <a:p>
            <a:r>
              <a:rPr lang="en-US" dirty="0" smtClean="0"/>
              <a:t>Collins’ Writing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3 – Edit for FCAs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authentic academic writing</a:t>
            </a:r>
          </a:p>
          <a:p>
            <a:r>
              <a:rPr lang="en-US" dirty="0" smtClean="0"/>
              <a:t>Read out loud </a:t>
            </a:r>
          </a:p>
          <a:p>
            <a:r>
              <a:rPr lang="en-US" dirty="0" smtClean="0"/>
              <a:t>Reviewed by the author using 3 critical questions</a:t>
            </a:r>
          </a:p>
          <a:p>
            <a:pPr lvl="1"/>
            <a:r>
              <a:rPr lang="en-US" dirty="0" smtClean="0"/>
              <a:t>Does it complete the assignment?</a:t>
            </a:r>
          </a:p>
          <a:p>
            <a:pPr lvl="1"/>
            <a:r>
              <a:rPr lang="en-US" dirty="0" smtClean="0"/>
              <a:t>Is it easy to read?</a:t>
            </a:r>
          </a:p>
          <a:p>
            <a:pPr lvl="1"/>
            <a:r>
              <a:rPr lang="en-US" dirty="0" smtClean="0"/>
              <a:t>Does it fulfill the focus correction area?</a:t>
            </a:r>
          </a:p>
          <a:p>
            <a:r>
              <a:rPr lang="en-US" dirty="0" smtClean="0"/>
              <a:t>One Draft</a:t>
            </a:r>
          </a:p>
          <a:p>
            <a:pPr lvl="1"/>
            <a:r>
              <a:rPr lang="en-US" dirty="0" smtClean="0"/>
              <a:t>Efficient and easy to grade</a:t>
            </a:r>
          </a:p>
          <a:p>
            <a:r>
              <a:rPr lang="en-US" dirty="0" smtClean="0"/>
              <a:t>It can take any form: essay, letter, story, etc.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FCAs for Expository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STYLE</a:t>
            </a:r>
          </a:p>
          <a:p>
            <a:pPr>
              <a:defRPr/>
            </a:pPr>
            <a:r>
              <a:rPr lang="en-US" dirty="0" smtClean="0"/>
              <a:t>Appropriate word choice/audience</a:t>
            </a:r>
          </a:p>
          <a:p>
            <a:pPr>
              <a:defRPr/>
            </a:pPr>
            <a:r>
              <a:rPr lang="en-US" dirty="0" smtClean="0"/>
              <a:t>Active, not passive voice</a:t>
            </a:r>
          </a:p>
          <a:p>
            <a:pPr>
              <a:defRPr/>
            </a:pPr>
            <a:r>
              <a:rPr lang="en-US" dirty="0" smtClean="0"/>
              <a:t>Concise, complete sentences.</a:t>
            </a:r>
          </a:p>
          <a:p>
            <a:pPr>
              <a:defRPr/>
            </a:pPr>
            <a:r>
              <a:rPr lang="en-US" dirty="0" smtClean="0"/>
              <a:t>Powerful verbs</a:t>
            </a:r>
          </a:p>
          <a:p>
            <a:pPr>
              <a:defRPr/>
            </a:pPr>
            <a:r>
              <a:rPr lang="en-US" dirty="0" smtClean="0"/>
              <a:t>Mix of sentence lengths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FCAs for Expository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CONTENT and Critical Thinking</a:t>
            </a:r>
          </a:p>
          <a:p>
            <a:pPr>
              <a:defRPr/>
            </a:pPr>
            <a:r>
              <a:rPr lang="en-US" dirty="0" smtClean="0"/>
              <a:t>Accurate, factual statements</a:t>
            </a:r>
          </a:p>
          <a:p>
            <a:pPr>
              <a:defRPr/>
            </a:pPr>
            <a:r>
              <a:rPr lang="en-US" dirty="0" smtClean="0"/>
              <a:t>Technical vocabulary used correctly</a:t>
            </a:r>
          </a:p>
          <a:p>
            <a:pPr>
              <a:defRPr/>
            </a:pPr>
            <a:r>
              <a:rPr lang="en-US" dirty="0" smtClean="0"/>
              <a:t>Facts and relevant details to support thesis</a:t>
            </a:r>
          </a:p>
          <a:p>
            <a:pPr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FCAs for Expository Writing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  <a:defRPr/>
            </a:pPr>
            <a:r>
              <a:rPr lang="en-US" sz="4400" dirty="0" smtClean="0">
                <a:solidFill>
                  <a:schemeClr val="tx2">
                    <a:lumMod val="20000"/>
                    <a:lumOff val="80000"/>
                  </a:schemeClr>
                </a:solidFill>
              </a:rPr>
              <a:t>ORGANIZATION</a:t>
            </a:r>
          </a:p>
          <a:p>
            <a:pPr>
              <a:defRPr/>
            </a:pPr>
            <a:r>
              <a:rPr lang="en-US" dirty="0" smtClean="0"/>
              <a:t>Introduction draws reader in</a:t>
            </a:r>
          </a:p>
          <a:p>
            <a:pPr>
              <a:defRPr/>
            </a:pPr>
            <a:r>
              <a:rPr lang="en-US" dirty="0" smtClean="0"/>
              <a:t>Conclusion reinforces thesis</a:t>
            </a:r>
          </a:p>
          <a:p>
            <a:pPr>
              <a:defRPr/>
            </a:pPr>
            <a:r>
              <a:rPr lang="en-US" dirty="0" smtClean="0"/>
              <a:t>Transitions help reader move from point to point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1" y="1447800"/>
          <a:ext cx="8534400" cy="519551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844800"/>
                <a:gridCol w="2844800"/>
                <a:gridCol w="2844800"/>
              </a:tblGrid>
              <a:tr h="1864581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>
                          <a:solidFill>
                            <a:srgbClr val="C00000"/>
                          </a:solidFill>
                        </a:rPr>
                        <a:t>Struggling Writers</a:t>
                      </a:r>
                      <a:r>
                        <a:rPr lang="en-US" sz="4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sz="4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solidFill>
                            <a:srgbClr val="C00000"/>
                          </a:solidFill>
                        </a:rPr>
                        <a:t>Average Writers</a:t>
                      </a:r>
                      <a:r>
                        <a:rPr lang="en-US" sz="4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sz="40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en-US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solidFill>
                            <a:srgbClr val="C00000"/>
                          </a:solidFill>
                        </a:rPr>
                        <a:t>Advanced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4000" dirty="0" smtClean="0">
                          <a:solidFill>
                            <a:srgbClr val="C00000"/>
                          </a:solidFill>
                        </a:rPr>
                        <a:t>Writers</a:t>
                      </a:r>
                      <a:r>
                        <a:rPr lang="en-US" sz="400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endParaRPr lang="en-US" sz="4000" dirty="0" smtClean="0">
                        <a:solidFill>
                          <a:srgbClr val="C00000"/>
                        </a:solidFill>
                      </a:endParaRPr>
                    </a:p>
                    <a:p>
                      <a:pPr algn="ctr"/>
                      <a:endParaRPr lang="en-US" sz="4000" dirty="0"/>
                    </a:p>
                  </a:txBody>
                  <a:tcPr/>
                </a:tc>
              </a:tr>
              <a:tr h="1128367">
                <a:tc>
                  <a:txBody>
                    <a:bodyPr/>
                    <a:lstStyle/>
                    <a:p>
                      <a:r>
                        <a:rPr lang="en-US" dirty="0" smtClean="0"/>
                        <a:t>Three examples from</a:t>
                      </a:r>
                      <a:r>
                        <a:rPr lang="en-US" baseline="0" dirty="0" smtClean="0"/>
                        <a:t> the text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examples</a:t>
                      </a:r>
                      <a:r>
                        <a:rPr lang="en-US" baseline="0" dirty="0" smtClean="0"/>
                        <a:t> from the text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Give</a:t>
                      </a:r>
                      <a:r>
                        <a:rPr lang="en-US" baseline="0" dirty="0" smtClean="0"/>
                        <a:t> sufficient support</a:t>
                      </a:r>
                      <a:endParaRPr lang="en-US" dirty="0"/>
                    </a:p>
                  </a:txBody>
                  <a:tcPr anchor="ctr"/>
                </a:tc>
              </a:tr>
              <a:tr h="1154264">
                <a:tc>
                  <a:txBody>
                    <a:bodyPr/>
                    <a:lstStyle/>
                    <a:p>
                      <a:r>
                        <a:rPr lang="en-US" dirty="0" smtClean="0"/>
                        <a:t>Write one short sentence</a:t>
                      </a:r>
                      <a:r>
                        <a:rPr lang="en-US" baseline="0" dirty="0" smtClean="0"/>
                        <a:t> (10 or fewer words )and one medium sentence (11-20 words)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Include short, medium and long sentences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(21 or more words)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sentence</a:t>
                      </a:r>
                      <a:r>
                        <a:rPr lang="en-US" baseline="0" dirty="0" smtClean="0"/>
                        <a:t> variety</a:t>
                      </a:r>
                      <a:endParaRPr lang="en-US" dirty="0"/>
                    </a:p>
                  </a:txBody>
                  <a:tcPr anchor="ctr"/>
                </a:tc>
              </a:tr>
              <a:tr h="9581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Underline three vivid verbs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at least 5</a:t>
                      </a:r>
                      <a:r>
                        <a:rPr lang="en-US" baseline="0" dirty="0" smtClean="0"/>
                        <a:t> vivid verbs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vivid verbs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5385" name="TextBox 4"/>
          <p:cNvSpPr txBox="1">
            <a:spLocks noChangeArrowheads="1"/>
          </p:cNvSpPr>
          <p:nvPr/>
        </p:nvSpPr>
        <p:spPr bwMode="auto">
          <a:xfrm>
            <a:off x="609600" y="3200400"/>
            <a:ext cx="2209800" cy="369888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More specific FCA</a:t>
            </a:r>
          </a:p>
        </p:txBody>
      </p:sp>
      <p:sp>
        <p:nvSpPr>
          <p:cNvPr id="15386" name="TextBox 5"/>
          <p:cNvSpPr txBox="1">
            <a:spLocks noChangeArrowheads="1"/>
          </p:cNvSpPr>
          <p:nvPr/>
        </p:nvSpPr>
        <p:spPr bwMode="auto">
          <a:xfrm>
            <a:off x="6324600" y="3124200"/>
            <a:ext cx="2209800" cy="369888"/>
          </a:xfrm>
          <a:prstGeom prst="rect">
            <a:avLst/>
          </a:prstGeom>
          <a:solidFill>
            <a:srgbClr val="ED910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Less specific FCA</a:t>
            </a:r>
          </a:p>
        </p:txBody>
      </p:sp>
      <p:cxnSp>
        <p:nvCxnSpPr>
          <p:cNvPr id="15387" name="Straight Arrow Connector 7"/>
          <p:cNvCxnSpPr>
            <a:cxnSpLocks noChangeShapeType="1"/>
          </p:cNvCxnSpPr>
          <p:nvPr/>
        </p:nvCxnSpPr>
        <p:spPr bwMode="auto">
          <a:xfrm>
            <a:off x="3048000" y="3352800"/>
            <a:ext cx="3200400" cy="1588"/>
          </a:xfrm>
          <a:prstGeom prst="straightConnector1">
            <a:avLst/>
          </a:prstGeom>
          <a:noFill/>
          <a:ln w="76200" algn="ctr">
            <a:solidFill>
              <a:srgbClr val="663300"/>
            </a:solidFill>
            <a:round/>
            <a:headEnd/>
            <a:tailEnd type="triangle" w="med" len="med"/>
          </a:ln>
        </p:spPr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Content Area Teachers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What’s most important to your area?</a:t>
            </a:r>
          </a:p>
          <a:p>
            <a:pPr>
              <a:defRPr/>
            </a:pPr>
            <a:r>
              <a:rPr lang="en-US" dirty="0" smtClean="0"/>
              <a:t>How can you help reinforce skills being taught at your grade level?</a:t>
            </a:r>
          </a:p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Example: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3 clearly stated reasons: 30 points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 relevant examples from text to support each reason: 60 points</a:t>
            </a:r>
          </a:p>
          <a:p>
            <a:pPr lvl="1"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Correct use of capitalization: 10 points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802688" cy="12065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Type 3 Example: </a:t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3600" dirty="0" smtClean="0"/>
              <a:t>Title: Explaining the Periodic Table </a:t>
            </a:r>
          </a:p>
          <a:p>
            <a:pPr lvl="1">
              <a:buNone/>
            </a:pPr>
            <a:r>
              <a:rPr lang="en-US" sz="3600" dirty="0" smtClean="0"/>
              <a:t>Purpose: Practical/Informative</a:t>
            </a:r>
          </a:p>
          <a:p>
            <a:pPr lvl="1">
              <a:buNone/>
            </a:pPr>
            <a:r>
              <a:rPr lang="en-US" sz="3600" dirty="0" smtClean="0"/>
              <a:t>Writer’s Role: Write as if you were a science textbook writer</a:t>
            </a:r>
          </a:p>
          <a:p>
            <a:pPr lvl="1">
              <a:buNone/>
            </a:pPr>
            <a:r>
              <a:rPr lang="en-US" sz="3600" dirty="0" smtClean="0"/>
              <a:t>Audience: students in grades six, seven, or eight</a:t>
            </a:r>
          </a:p>
          <a:p>
            <a:pPr lvl="1">
              <a:buNone/>
            </a:pPr>
            <a:r>
              <a:rPr lang="en-US" sz="3600" dirty="0" smtClean="0"/>
              <a:t>Form: Multi-paragraph textbook selection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cont.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3600" dirty="0" smtClean="0"/>
              <a:t>Focus Correction Areas:</a:t>
            </a:r>
          </a:p>
          <a:p>
            <a:pPr lvl="1">
              <a:buNone/>
            </a:pPr>
            <a:r>
              <a:rPr lang="en-US" sz="3600" dirty="0" smtClean="0"/>
              <a:t>1. Describe what the Periodic Table is and why it is important. (45pts)</a:t>
            </a:r>
          </a:p>
          <a:p>
            <a:pPr lvl="1">
              <a:buNone/>
            </a:pPr>
            <a:r>
              <a:rPr lang="en-US" sz="3600" dirty="0" smtClean="0"/>
              <a:t>2. Explain how to use the Periodic Table (45pts)</a:t>
            </a:r>
          </a:p>
          <a:p>
            <a:pPr lvl="1">
              <a:buNone/>
            </a:pPr>
            <a:r>
              <a:rPr lang="en-US" sz="3600" dirty="0" smtClean="0"/>
              <a:t>3. Capitalization and end marks (10 pts, 5 off each error)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4 – Peer Edit for FCAs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that is Type Three writing AND has been read out loud and critiqued by another</a:t>
            </a:r>
          </a:p>
          <a:p>
            <a:r>
              <a:rPr lang="en-US" dirty="0" smtClean="0"/>
              <a:t>Two drafts</a:t>
            </a:r>
          </a:p>
          <a:p>
            <a:r>
              <a:rPr lang="en-US" dirty="0" smtClean="0"/>
              <a:t>Produces fair and objective evaluations</a:t>
            </a:r>
          </a:p>
          <a:p>
            <a:r>
              <a:rPr lang="en-US" dirty="0" smtClean="0"/>
              <a:t>Promotes sharing of ideas, insights, information</a:t>
            </a:r>
          </a:p>
          <a:p>
            <a:r>
              <a:rPr lang="en-US" dirty="0" smtClean="0"/>
              <a:t>Produces most improvement in writing and thinking skills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5 – Publish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Three writing </a:t>
            </a:r>
          </a:p>
          <a:p>
            <a:pPr>
              <a:buFontTx/>
              <a:buNone/>
            </a:pPr>
            <a:r>
              <a:rPr lang="en-US" dirty="0" smtClean="0"/>
              <a:t>              AND </a:t>
            </a:r>
          </a:p>
          <a:p>
            <a:r>
              <a:rPr lang="en-US" dirty="0" smtClean="0"/>
              <a:t>has been read out loud and critiqued by another</a:t>
            </a:r>
          </a:p>
          <a:p>
            <a:r>
              <a:rPr lang="en-US" dirty="0" smtClean="0"/>
              <a:t>Two drafts</a:t>
            </a:r>
          </a:p>
          <a:p>
            <a:r>
              <a:rPr lang="en-US" dirty="0" smtClean="0"/>
              <a:t>Real World Standards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develop successful, life-long writers, students must have: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Opportunities to:</a:t>
            </a:r>
          </a:p>
          <a:p>
            <a:pPr lvl="1"/>
            <a:r>
              <a:rPr lang="en-US" dirty="0" smtClean="0"/>
              <a:t> write in many environments</a:t>
            </a:r>
          </a:p>
          <a:p>
            <a:pPr lvl="1"/>
            <a:r>
              <a:rPr lang="en-US" dirty="0" smtClean="0"/>
              <a:t> experiment with voice and audience</a:t>
            </a:r>
          </a:p>
          <a:p>
            <a:r>
              <a:rPr lang="en-US" dirty="0" smtClean="0"/>
              <a:t>Purpose beyond just a grade</a:t>
            </a:r>
          </a:p>
          <a:p>
            <a:r>
              <a:rPr lang="en-US" dirty="0" smtClean="0"/>
              <a:t>Some choice in topic and form</a:t>
            </a:r>
          </a:p>
          <a:p>
            <a:r>
              <a:rPr lang="en-US" dirty="0" smtClean="0"/>
              <a:t>Consistent structure/framework</a:t>
            </a:r>
          </a:p>
          <a:p>
            <a:r>
              <a:rPr lang="en-US" dirty="0" smtClean="0"/>
              <a:t>Contextual instruction</a:t>
            </a:r>
          </a:p>
          <a:p>
            <a:r>
              <a:rPr lang="en-US" dirty="0" smtClean="0"/>
              <a:t>Purposeful feedback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Types of Writing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 1 – Capture Ideas</a:t>
            </a:r>
          </a:p>
          <a:p>
            <a:r>
              <a:rPr lang="en-US" dirty="0" smtClean="0"/>
              <a:t>Type 2 – Respond Correctly</a:t>
            </a:r>
          </a:p>
          <a:p>
            <a:r>
              <a:rPr lang="en-US" dirty="0" smtClean="0"/>
              <a:t>Type 3 – Edit for Focus Correction Areas (FCAs)</a:t>
            </a:r>
          </a:p>
          <a:p>
            <a:r>
              <a:rPr lang="en-US" dirty="0" smtClean="0"/>
              <a:t>Type 4 - Peer Edit for FCAs</a:t>
            </a:r>
          </a:p>
          <a:p>
            <a:r>
              <a:rPr lang="en-US" dirty="0" smtClean="0"/>
              <a:t>Type 5 – Publish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1 – Capture Ideas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that has no correct answer, or is OK to guess. </a:t>
            </a:r>
          </a:p>
          <a:p>
            <a:r>
              <a:rPr lang="en-US" dirty="0" smtClean="0"/>
              <a:t>Quick</a:t>
            </a:r>
          </a:p>
          <a:p>
            <a:r>
              <a:rPr lang="en-US" dirty="0" smtClean="0"/>
              <a:t>One draft</a:t>
            </a:r>
          </a:p>
          <a:p>
            <a:r>
              <a:rPr lang="en-US" dirty="0" smtClean="0"/>
              <a:t>Effort or Participation grade only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Example: Please Do Now!, free write, journal entry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2 – Respond Correctly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Writing that makes a point</a:t>
            </a:r>
          </a:p>
          <a:p>
            <a:pPr lvl="1"/>
            <a:r>
              <a:rPr lang="en-US" dirty="0" smtClean="0"/>
              <a:t>It has a correct answer or content</a:t>
            </a:r>
          </a:p>
          <a:p>
            <a:r>
              <a:rPr lang="en-US" dirty="0" smtClean="0"/>
              <a:t>One draft</a:t>
            </a:r>
          </a:p>
          <a:p>
            <a:r>
              <a:rPr lang="en-US" dirty="0" smtClean="0"/>
              <a:t>Quick</a:t>
            </a:r>
          </a:p>
          <a:p>
            <a:r>
              <a:rPr lang="en-US" dirty="0" smtClean="0"/>
              <a:t>Can be used to assess student knowledge (quiz)</a:t>
            </a:r>
          </a:p>
          <a:p>
            <a:r>
              <a:rPr lang="en-US" dirty="0" smtClean="0"/>
              <a:t>Promotes active learning – students required to </a:t>
            </a:r>
            <a:r>
              <a:rPr lang="en-US" b="1" i="1" dirty="0" smtClean="0"/>
              <a:t>produce</a:t>
            </a:r>
            <a:r>
              <a:rPr lang="en-US" dirty="0" smtClean="0"/>
              <a:t> rather than </a:t>
            </a:r>
            <a:r>
              <a:rPr lang="en-US" b="1" i="1" dirty="0" smtClean="0"/>
              <a:t>identifying</a:t>
            </a:r>
            <a:r>
              <a:rPr lang="en-US" dirty="0" smtClean="0"/>
              <a:t> information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 3  Writing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Correction Areas (FCAs)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specific information about the criteria used to evaluate an assignment</a:t>
            </a:r>
          </a:p>
          <a:p>
            <a:r>
              <a:rPr lang="en-US" dirty="0" smtClean="0"/>
              <a:t>Selective approach to correcting writing</a:t>
            </a:r>
          </a:p>
          <a:p>
            <a:r>
              <a:rPr lang="en-US" dirty="0" smtClean="0"/>
              <a:t>Means of structuring a writing program</a:t>
            </a:r>
          </a:p>
          <a:p>
            <a:r>
              <a:rPr lang="en-US" dirty="0" smtClean="0"/>
              <a:t>Focuses instruction and feedback</a:t>
            </a:r>
          </a:p>
          <a:p>
            <a:r>
              <a:rPr lang="en-US" dirty="0" smtClean="0"/>
              <a:t>Consistency across curriculum</a:t>
            </a:r>
          </a:p>
          <a:p>
            <a:r>
              <a:rPr lang="en-US" dirty="0" smtClean="0"/>
              <a:t>No OVERcorrecting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“Focus correcting saves grading time and helps students consider the quality of the paper in relationship to a few clearly specified criteria rather than an infinite number of highly subjective criteria.”</a:t>
            </a:r>
          </a:p>
          <a:p>
            <a:pPr>
              <a:buNone/>
            </a:pPr>
            <a:r>
              <a:rPr lang="en-US" dirty="0" smtClean="0"/>
              <a:t>				~ John Collins</a:t>
            </a:r>
          </a:p>
          <a:p>
            <a:pPr>
              <a:buFontTx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Best Results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FCAs should be:</a:t>
            </a:r>
          </a:p>
          <a:p>
            <a:r>
              <a:rPr lang="en-US" dirty="0" smtClean="0"/>
              <a:t>Systemic  (vertically articulated/ grade levels)</a:t>
            </a:r>
          </a:p>
          <a:p>
            <a:r>
              <a:rPr lang="en-US" dirty="0" smtClean="0"/>
              <a:t>Limited</a:t>
            </a:r>
          </a:p>
          <a:p>
            <a:pPr lvl="1"/>
            <a:r>
              <a:rPr lang="en-US" dirty="0" smtClean="0"/>
              <a:t>Use  an FCA only after explicit instruction in that skill</a:t>
            </a:r>
          </a:p>
          <a:p>
            <a:r>
              <a:rPr lang="en-US" dirty="0" smtClean="0"/>
              <a:t>Mix of criteria</a:t>
            </a:r>
          </a:p>
          <a:p>
            <a:pPr lvl="1"/>
            <a:r>
              <a:rPr lang="en-US" dirty="0" smtClean="0"/>
              <a:t>Organization, content, style and mechanics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ollins' Writing">
  <a:themeElements>
    <a:clrScheme name="Office Theme 4">
      <a:dk1>
        <a:srgbClr val="000000"/>
      </a:dk1>
      <a:lt1>
        <a:srgbClr val="FFCC66"/>
      </a:lt1>
      <a:dk2>
        <a:srgbClr val="800000"/>
      </a:dk2>
      <a:lt2>
        <a:srgbClr val="FFCC66"/>
      </a:lt2>
      <a:accent1>
        <a:srgbClr val="339933"/>
      </a:accent1>
      <a:accent2>
        <a:srgbClr val="CC6600"/>
      </a:accent2>
      <a:accent3>
        <a:srgbClr val="C0AAAA"/>
      </a:accent3>
      <a:accent4>
        <a:srgbClr val="DAAE56"/>
      </a:accent4>
      <a:accent5>
        <a:srgbClr val="ADCAAD"/>
      </a:accent5>
      <a:accent6>
        <a:srgbClr val="B95C00"/>
      </a:accent6>
      <a:hlink>
        <a:srgbClr val="0033CC"/>
      </a:hlink>
      <a:folHlink>
        <a:srgbClr val="FFCC66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99"/>
        </a:lt1>
        <a:dk2>
          <a:srgbClr val="003300"/>
        </a:dk2>
        <a:lt2>
          <a:srgbClr val="FFCC66"/>
        </a:lt2>
        <a:accent1>
          <a:srgbClr val="CC3300"/>
        </a:accent1>
        <a:accent2>
          <a:srgbClr val="009999"/>
        </a:accent2>
        <a:accent3>
          <a:srgbClr val="AAADAA"/>
        </a:accent3>
        <a:accent4>
          <a:srgbClr val="DADA82"/>
        </a:accent4>
        <a:accent5>
          <a:srgbClr val="E2ADAA"/>
        </a:accent5>
        <a:accent6>
          <a:srgbClr val="008A8A"/>
        </a:accent6>
        <a:hlink>
          <a:srgbClr val="660033"/>
        </a:hlink>
        <a:folHlink>
          <a:srgbClr val="33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CC"/>
        </a:lt1>
        <a:dk2>
          <a:srgbClr val="333300"/>
        </a:dk2>
        <a:lt2>
          <a:srgbClr val="3333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00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00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CC66"/>
        </a:lt1>
        <a:dk2>
          <a:srgbClr val="800000"/>
        </a:dk2>
        <a:lt2>
          <a:srgbClr val="FFCC66"/>
        </a:lt2>
        <a:accent1>
          <a:srgbClr val="339933"/>
        </a:accent1>
        <a:accent2>
          <a:srgbClr val="CC6600"/>
        </a:accent2>
        <a:accent3>
          <a:srgbClr val="C0AAAA"/>
        </a:accent3>
        <a:accent4>
          <a:srgbClr val="DAAE56"/>
        </a:accent4>
        <a:accent5>
          <a:srgbClr val="ADCAAD"/>
        </a:accent5>
        <a:accent6>
          <a:srgbClr val="B95C00"/>
        </a:accent6>
        <a:hlink>
          <a:srgbClr val="0033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Collins' Writing</Template>
  <TotalTime>120</TotalTime>
  <Words>902</Words>
  <Application>Microsoft Office PowerPoint</Application>
  <PresentationFormat>On-screen Show (4:3)</PresentationFormat>
  <Paragraphs>154</Paragraphs>
  <Slides>19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Collins' Writing</vt:lpstr>
      <vt:lpstr>Collins’ Writing</vt:lpstr>
      <vt:lpstr>To develop successful, life-long writers, students must have:</vt:lpstr>
      <vt:lpstr>Five Types of Writing</vt:lpstr>
      <vt:lpstr>Type 1 – Capture Ideas</vt:lpstr>
      <vt:lpstr>Type 2 – Respond Correctly</vt:lpstr>
      <vt:lpstr>Type 3  Writing </vt:lpstr>
      <vt:lpstr>Focus Correction Areas (FCAs)</vt:lpstr>
      <vt:lpstr>Slide 8</vt:lpstr>
      <vt:lpstr>For Best Results</vt:lpstr>
      <vt:lpstr>Type 3 – Edit for FCAs</vt:lpstr>
      <vt:lpstr>FCAs for Expository Writing</vt:lpstr>
      <vt:lpstr>FCAs for Expository Writing</vt:lpstr>
      <vt:lpstr>FCAs for Expository Writing</vt:lpstr>
      <vt:lpstr>Differentiation</vt:lpstr>
      <vt:lpstr>For Content Area Teachers</vt:lpstr>
      <vt:lpstr> Type 3 Example:  </vt:lpstr>
      <vt:lpstr>Example cont.</vt:lpstr>
      <vt:lpstr>Type 4 – Peer Edit for FCAs</vt:lpstr>
      <vt:lpstr>Type 5 – Publish</vt:lpstr>
    </vt:vector>
  </TitlesOfParts>
  <Company>Lenovo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Collins’ Writing</dc:title>
  <dc:creator>Lenovo User</dc:creator>
  <cp:lastModifiedBy>caruccic</cp:lastModifiedBy>
  <cp:revision>4</cp:revision>
  <cp:lastPrinted>1601-01-01T00:00:00Z</cp:lastPrinted>
  <dcterms:created xsi:type="dcterms:W3CDTF">2009-12-03T16:42:54Z</dcterms:created>
  <dcterms:modified xsi:type="dcterms:W3CDTF">2010-12-14T18:07:29Z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TC010690591033</vt:lpwstr>
  </property>
</Properties>
</file>